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34"/>
  </p:notesMasterIdLst>
  <p:sldIdLst>
    <p:sldId id="335" r:id="rId5"/>
    <p:sldId id="351" r:id="rId6"/>
    <p:sldId id="343" r:id="rId7"/>
    <p:sldId id="354" r:id="rId8"/>
    <p:sldId id="357" r:id="rId9"/>
    <p:sldId id="347" r:id="rId10"/>
    <p:sldId id="321" r:id="rId11"/>
    <p:sldId id="359" r:id="rId12"/>
    <p:sldId id="360" r:id="rId13"/>
    <p:sldId id="361" r:id="rId14"/>
    <p:sldId id="344" r:id="rId15"/>
    <p:sldId id="362" r:id="rId16"/>
    <p:sldId id="356" r:id="rId17"/>
    <p:sldId id="363" r:id="rId18"/>
    <p:sldId id="364" r:id="rId19"/>
    <p:sldId id="367" r:id="rId20"/>
    <p:sldId id="368" r:id="rId21"/>
    <p:sldId id="365" r:id="rId22"/>
    <p:sldId id="369" r:id="rId23"/>
    <p:sldId id="370" r:id="rId24"/>
    <p:sldId id="371" r:id="rId25"/>
    <p:sldId id="372" r:id="rId26"/>
    <p:sldId id="373" r:id="rId27"/>
    <p:sldId id="374" r:id="rId28"/>
    <p:sldId id="375" r:id="rId29"/>
    <p:sldId id="376" r:id="rId30"/>
    <p:sldId id="377" r:id="rId31"/>
    <p:sldId id="358" r:id="rId32"/>
    <p:sldId id="3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1380" autoAdjust="0"/>
  </p:normalViewPr>
  <p:slideViewPr>
    <p:cSldViewPr snapToGrid="0">
      <p:cViewPr>
        <p:scale>
          <a:sx n="60" d="100"/>
          <a:sy n="60" d="100"/>
        </p:scale>
        <p:origin x="2526" y="282"/>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54B60-8846-4774-99BC-8E7044415BB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1AA8D3B-B36E-4627-A399-6F6BFEA9E608}">
      <dgm:prSet/>
      <dgm:spPr/>
      <dgm:t>
        <a:bodyPr/>
        <a:lstStyle/>
        <a:p>
          <a:r>
            <a:rPr lang="en-US" b="1" dirty="0"/>
            <a:t>How has Lyme disease changed over the past several decades in the United States?</a:t>
          </a:r>
        </a:p>
      </dgm:t>
    </dgm:pt>
    <dgm:pt modelId="{2842FD20-5D26-42BF-A9F9-88D9B0144E63}" type="parTrans" cxnId="{6DF29908-02E8-41A3-AD02-374D2C76109A}">
      <dgm:prSet/>
      <dgm:spPr/>
      <dgm:t>
        <a:bodyPr/>
        <a:lstStyle/>
        <a:p>
          <a:endParaRPr lang="en-US"/>
        </a:p>
      </dgm:t>
    </dgm:pt>
    <dgm:pt modelId="{496A66EE-3817-4CAC-BB72-9600C3EE45AD}" type="sibTrans" cxnId="{6DF29908-02E8-41A3-AD02-374D2C76109A}">
      <dgm:prSet/>
      <dgm:spPr/>
      <dgm:t>
        <a:bodyPr/>
        <a:lstStyle/>
        <a:p>
          <a:endParaRPr lang="en-US"/>
        </a:p>
      </dgm:t>
    </dgm:pt>
    <dgm:pt modelId="{5BB0DEAC-B7EC-4822-B9EF-A21729662C4E}">
      <dgm:prSet/>
      <dgm:spPr/>
      <dgm:t>
        <a:bodyPr/>
        <a:lstStyle/>
        <a:p>
          <a:r>
            <a:rPr lang="en-US" b="1" dirty="0"/>
            <a:t>Which states are most affected by Lyme disease and has that changed over time?</a:t>
          </a:r>
        </a:p>
      </dgm:t>
    </dgm:pt>
    <dgm:pt modelId="{2C56D705-E7C1-414F-9AD8-3D4E339BBD0B}" type="parTrans" cxnId="{C9343316-EFF6-427B-9680-4B3F0DCC44B2}">
      <dgm:prSet/>
      <dgm:spPr/>
      <dgm:t>
        <a:bodyPr/>
        <a:lstStyle/>
        <a:p>
          <a:endParaRPr lang="en-US"/>
        </a:p>
      </dgm:t>
    </dgm:pt>
    <dgm:pt modelId="{CE13C723-3B43-417F-81F4-6F55F3DDE62A}" type="sibTrans" cxnId="{C9343316-EFF6-427B-9680-4B3F0DCC44B2}">
      <dgm:prSet/>
      <dgm:spPr/>
      <dgm:t>
        <a:bodyPr/>
        <a:lstStyle/>
        <a:p>
          <a:endParaRPr lang="en-US"/>
        </a:p>
      </dgm:t>
    </dgm:pt>
    <dgm:pt modelId="{6E4EA1EE-C7C6-475E-AB20-1699090365A2}">
      <dgm:prSet/>
      <dgm:spPr/>
      <dgm:t>
        <a:bodyPr/>
        <a:lstStyle/>
        <a:p>
          <a:r>
            <a:rPr lang="en-US" b="1" dirty="0"/>
            <a:t>Which states have experienced the most significant increase in cases?</a:t>
          </a:r>
        </a:p>
      </dgm:t>
    </dgm:pt>
    <dgm:pt modelId="{FA3FB425-A29B-451E-B77D-192D6517ACED}" type="parTrans" cxnId="{C0E2808D-3762-48F3-8DFA-AD66D25173F5}">
      <dgm:prSet/>
      <dgm:spPr/>
      <dgm:t>
        <a:bodyPr/>
        <a:lstStyle/>
        <a:p>
          <a:endParaRPr lang="en-US"/>
        </a:p>
      </dgm:t>
    </dgm:pt>
    <dgm:pt modelId="{98E20AC8-5C40-4827-985A-CE1B64355850}" type="sibTrans" cxnId="{C0E2808D-3762-48F3-8DFA-AD66D25173F5}">
      <dgm:prSet/>
      <dgm:spPr/>
      <dgm:t>
        <a:bodyPr/>
        <a:lstStyle/>
        <a:p>
          <a:endParaRPr lang="en-US"/>
        </a:p>
      </dgm:t>
    </dgm:pt>
    <dgm:pt modelId="{656C210C-DBFE-4DA3-8D57-ECE6FFC9A06A}">
      <dgm:prSet/>
      <dgm:spPr/>
      <dgm:t>
        <a:bodyPr/>
        <a:lstStyle/>
        <a:p>
          <a:r>
            <a:rPr lang="en-US" b="1" dirty="0"/>
            <a:t>Is there a relationship between winter temperatures and case counts?</a:t>
          </a:r>
        </a:p>
      </dgm:t>
    </dgm:pt>
    <dgm:pt modelId="{D4B69B94-D258-4650-84B8-B267E3E04151}" type="parTrans" cxnId="{B8EC8798-6C68-4D1B-8805-F7B8907A9505}">
      <dgm:prSet/>
      <dgm:spPr/>
      <dgm:t>
        <a:bodyPr/>
        <a:lstStyle/>
        <a:p>
          <a:endParaRPr lang="en-US"/>
        </a:p>
      </dgm:t>
    </dgm:pt>
    <dgm:pt modelId="{18BEE4DA-151A-4573-80FA-E3310AC01E6F}" type="sibTrans" cxnId="{B8EC8798-6C68-4D1B-8805-F7B8907A9505}">
      <dgm:prSet/>
      <dgm:spPr/>
      <dgm:t>
        <a:bodyPr/>
        <a:lstStyle/>
        <a:p>
          <a:endParaRPr lang="en-US"/>
        </a:p>
      </dgm:t>
    </dgm:pt>
    <dgm:pt modelId="{3C9ED545-8DE4-4F3B-83C4-D557CB0AAA4D}">
      <dgm:prSet/>
      <dgm:spPr/>
      <dgm:t>
        <a:bodyPr/>
        <a:lstStyle/>
        <a:p>
          <a:r>
            <a:rPr lang="en-US" b="1" dirty="0"/>
            <a:t>Does adjusting for population change which states are considered most at risk?</a:t>
          </a:r>
        </a:p>
      </dgm:t>
    </dgm:pt>
    <dgm:pt modelId="{56AC383D-5622-499C-9FC5-87C438DAB0CD}" type="parTrans" cxnId="{29583EB7-E393-47E3-8992-036775BEB2D6}">
      <dgm:prSet/>
      <dgm:spPr/>
      <dgm:t>
        <a:bodyPr/>
        <a:lstStyle/>
        <a:p>
          <a:endParaRPr lang="en-US"/>
        </a:p>
      </dgm:t>
    </dgm:pt>
    <dgm:pt modelId="{3D0B4030-F6C1-4F82-A959-E8D76C569070}" type="sibTrans" cxnId="{29583EB7-E393-47E3-8992-036775BEB2D6}">
      <dgm:prSet/>
      <dgm:spPr/>
      <dgm:t>
        <a:bodyPr/>
        <a:lstStyle/>
        <a:p>
          <a:endParaRPr lang="en-US"/>
        </a:p>
      </dgm:t>
    </dgm:pt>
    <dgm:pt modelId="{A86B5EA5-3892-44DD-94E3-433233364609}">
      <dgm:prSet/>
      <dgm:spPr/>
      <dgm:t>
        <a:bodyPr/>
        <a:lstStyle/>
        <a:p>
          <a:r>
            <a:rPr lang="en-US" b="1" dirty="0"/>
            <a:t>What is the risk of Lyme disease in Tennessee and specifically, Davidson County?</a:t>
          </a:r>
        </a:p>
      </dgm:t>
    </dgm:pt>
    <dgm:pt modelId="{27E81DF4-C6E7-427C-AEC0-DE9A90EEEBDE}" type="parTrans" cxnId="{FABB7716-DC4C-4ABB-8BA5-FC7AF3331CEE}">
      <dgm:prSet/>
      <dgm:spPr/>
      <dgm:t>
        <a:bodyPr/>
        <a:lstStyle/>
        <a:p>
          <a:endParaRPr lang="en-US"/>
        </a:p>
      </dgm:t>
    </dgm:pt>
    <dgm:pt modelId="{B52F765C-9963-4BE1-B06A-521E4C7D8B83}" type="sibTrans" cxnId="{FABB7716-DC4C-4ABB-8BA5-FC7AF3331CEE}">
      <dgm:prSet/>
      <dgm:spPr/>
      <dgm:t>
        <a:bodyPr/>
        <a:lstStyle/>
        <a:p>
          <a:endParaRPr lang="en-US"/>
        </a:p>
      </dgm:t>
    </dgm:pt>
    <dgm:pt modelId="{63FC9E69-7330-4F5C-B454-8EF897B1034C}" type="pres">
      <dgm:prSet presAssocID="{37954B60-8846-4774-99BC-8E7044415BBA}" presName="vert0" presStyleCnt="0">
        <dgm:presLayoutVars>
          <dgm:dir/>
          <dgm:animOne val="branch"/>
          <dgm:animLvl val="lvl"/>
        </dgm:presLayoutVars>
      </dgm:prSet>
      <dgm:spPr/>
    </dgm:pt>
    <dgm:pt modelId="{EE5B7CAC-6536-46B2-9C7A-2BE1886BFF3B}" type="pres">
      <dgm:prSet presAssocID="{31AA8D3B-B36E-4627-A399-6F6BFEA9E608}" presName="thickLine" presStyleLbl="alignNode1" presStyleIdx="0" presStyleCnt="6"/>
      <dgm:spPr/>
    </dgm:pt>
    <dgm:pt modelId="{4D2BE97E-587D-483E-BE14-F1B6F10B0E26}" type="pres">
      <dgm:prSet presAssocID="{31AA8D3B-B36E-4627-A399-6F6BFEA9E608}" presName="horz1" presStyleCnt="0"/>
      <dgm:spPr/>
    </dgm:pt>
    <dgm:pt modelId="{4B1D762A-87B5-4056-A3F7-E67008B87798}" type="pres">
      <dgm:prSet presAssocID="{31AA8D3B-B36E-4627-A399-6F6BFEA9E608}" presName="tx1" presStyleLbl="revTx" presStyleIdx="0" presStyleCnt="6"/>
      <dgm:spPr/>
    </dgm:pt>
    <dgm:pt modelId="{4B2D3BCD-1A7A-4F3A-AF8D-75AC819DEC61}" type="pres">
      <dgm:prSet presAssocID="{31AA8D3B-B36E-4627-A399-6F6BFEA9E608}" presName="vert1" presStyleCnt="0"/>
      <dgm:spPr/>
    </dgm:pt>
    <dgm:pt modelId="{B488AEB1-17BF-475B-AD28-415E731A3E77}" type="pres">
      <dgm:prSet presAssocID="{5BB0DEAC-B7EC-4822-B9EF-A21729662C4E}" presName="thickLine" presStyleLbl="alignNode1" presStyleIdx="1" presStyleCnt="6"/>
      <dgm:spPr/>
    </dgm:pt>
    <dgm:pt modelId="{E6FC859B-0A0E-450F-A5D3-3609B8DE0D7C}" type="pres">
      <dgm:prSet presAssocID="{5BB0DEAC-B7EC-4822-B9EF-A21729662C4E}" presName="horz1" presStyleCnt="0"/>
      <dgm:spPr/>
    </dgm:pt>
    <dgm:pt modelId="{9608B681-DA7C-4C03-82C4-7F77A36B2AE0}" type="pres">
      <dgm:prSet presAssocID="{5BB0DEAC-B7EC-4822-B9EF-A21729662C4E}" presName="tx1" presStyleLbl="revTx" presStyleIdx="1" presStyleCnt="6"/>
      <dgm:spPr/>
    </dgm:pt>
    <dgm:pt modelId="{9E5BC69C-52C7-40C5-96D4-0794F16BEBFC}" type="pres">
      <dgm:prSet presAssocID="{5BB0DEAC-B7EC-4822-B9EF-A21729662C4E}" presName="vert1" presStyleCnt="0"/>
      <dgm:spPr/>
    </dgm:pt>
    <dgm:pt modelId="{E334D84D-40AA-44F0-BD13-AEBE5F2D8BC5}" type="pres">
      <dgm:prSet presAssocID="{6E4EA1EE-C7C6-475E-AB20-1699090365A2}" presName="thickLine" presStyleLbl="alignNode1" presStyleIdx="2" presStyleCnt="6"/>
      <dgm:spPr/>
    </dgm:pt>
    <dgm:pt modelId="{C101CA60-CED1-45AC-B8C4-1ECA911CB7CF}" type="pres">
      <dgm:prSet presAssocID="{6E4EA1EE-C7C6-475E-AB20-1699090365A2}" presName="horz1" presStyleCnt="0"/>
      <dgm:spPr/>
    </dgm:pt>
    <dgm:pt modelId="{87D18091-0B94-436D-837D-C66FA6A5A8E4}" type="pres">
      <dgm:prSet presAssocID="{6E4EA1EE-C7C6-475E-AB20-1699090365A2}" presName="tx1" presStyleLbl="revTx" presStyleIdx="2" presStyleCnt="6"/>
      <dgm:spPr/>
    </dgm:pt>
    <dgm:pt modelId="{C6B95EC6-CB05-4D7C-B97B-7F5E56398803}" type="pres">
      <dgm:prSet presAssocID="{6E4EA1EE-C7C6-475E-AB20-1699090365A2}" presName="vert1" presStyleCnt="0"/>
      <dgm:spPr/>
    </dgm:pt>
    <dgm:pt modelId="{2069E7C4-4FC8-48FB-8A78-2EDE46923E62}" type="pres">
      <dgm:prSet presAssocID="{656C210C-DBFE-4DA3-8D57-ECE6FFC9A06A}" presName="thickLine" presStyleLbl="alignNode1" presStyleIdx="3" presStyleCnt="6"/>
      <dgm:spPr/>
    </dgm:pt>
    <dgm:pt modelId="{B08C59F7-01A9-4390-97C8-F32F0ACE5F60}" type="pres">
      <dgm:prSet presAssocID="{656C210C-DBFE-4DA3-8D57-ECE6FFC9A06A}" presName="horz1" presStyleCnt="0"/>
      <dgm:spPr/>
    </dgm:pt>
    <dgm:pt modelId="{AD198380-211F-43B3-9D54-6CBE1C39D9E2}" type="pres">
      <dgm:prSet presAssocID="{656C210C-DBFE-4DA3-8D57-ECE6FFC9A06A}" presName="tx1" presStyleLbl="revTx" presStyleIdx="3" presStyleCnt="6"/>
      <dgm:spPr/>
    </dgm:pt>
    <dgm:pt modelId="{9CC970C7-3641-4FCF-8CA2-A1F9047DD276}" type="pres">
      <dgm:prSet presAssocID="{656C210C-DBFE-4DA3-8D57-ECE6FFC9A06A}" presName="vert1" presStyleCnt="0"/>
      <dgm:spPr/>
    </dgm:pt>
    <dgm:pt modelId="{2BA23595-5742-42AA-ABAD-BF2E5E2DE04C}" type="pres">
      <dgm:prSet presAssocID="{3C9ED545-8DE4-4F3B-83C4-D557CB0AAA4D}" presName="thickLine" presStyleLbl="alignNode1" presStyleIdx="4" presStyleCnt="6"/>
      <dgm:spPr/>
    </dgm:pt>
    <dgm:pt modelId="{5ECD173A-165D-408E-A8A9-3E00C5C8533A}" type="pres">
      <dgm:prSet presAssocID="{3C9ED545-8DE4-4F3B-83C4-D557CB0AAA4D}" presName="horz1" presStyleCnt="0"/>
      <dgm:spPr/>
    </dgm:pt>
    <dgm:pt modelId="{ACC69C43-C175-449F-A4DA-6C5DFDD5EF31}" type="pres">
      <dgm:prSet presAssocID="{3C9ED545-8DE4-4F3B-83C4-D557CB0AAA4D}" presName="tx1" presStyleLbl="revTx" presStyleIdx="4" presStyleCnt="6"/>
      <dgm:spPr/>
    </dgm:pt>
    <dgm:pt modelId="{6B7D8C83-3E49-487B-B4B7-515A08D15565}" type="pres">
      <dgm:prSet presAssocID="{3C9ED545-8DE4-4F3B-83C4-D557CB0AAA4D}" presName="vert1" presStyleCnt="0"/>
      <dgm:spPr/>
    </dgm:pt>
    <dgm:pt modelId="{9F90EDDB-F9F8-4E96-B2AE-1BBD906F4A60}" type="pres">
      <dgm:prSet presAssocID="{A86B5EA5-3892-44DD-94E3-433233364609}" presName="thickLine" presStyleLbl="alignNode1" presStyleIdx="5" presStyleCnt="6"/>
      <dgm:spPr/>
    </dgm:pt>
    <dgm:pt modelId="{05B19B60-7B03-405D-B0C1-A5E88D3C1228}" type="pres">
      <dgm:prSet presAssocID="{A86B5EA5-3892-44DD-94E3-433233364609}" presName="horz1" presStyleCnt="0"/>
      <dgm:spPr/>
    </dgm:pt>
    <dgm:pt modelId="{9BACF75D-2800-419C-85EB-3A9B38405B52}" type="pres">
      <dgm:prSet presAssocID="{A86B5EA5-3892-44DD-94E3-433233364609}" presName="tx1" presStyleLbl="revTx" presStyleIdx="5" presStyleCnt="6"/>
      <dgm:spPr/>
    </dgm:pt>
    <dgm:pt modelId="{57573C61-CAF4-4E78-9812-A77F7C9A21E5}" type="pres">
      <dgm:prSet presAssocID="{A86B5EA5-3892-44DD-94E3-433233364609}" presName="vert1" presStyleCnt="0"/>
      <dgm:spPr/>
    </dgm:pt>
  </dgm:ptLst>
  <dgm:cxnLst>
    <dgm:cxn modelId="{6DF29908-02E8-41A3-AD02-374D2C76109A}" srcId="{37954B60-8846-4774-99BC-8E7044415BBA}" destId="{31AA8D3B-B36E-4627-A399-6F6BFEA9E608}" srcOrd="0" destOrd="0" parTransId="{2842FD20-5D26-42BF-A9F9-88D9B0144E63}" sibTransId="{496A66EE-3817-4CAC-BB72-9600C3EE45AD}"/>
    <dgm:cxn modelId="{D4974C0F-14B6-48F6-B87D-2928C2B8BDF2}" type="presOf" srcId="{5BB0DEAC-B7EC-4822-B9EF-A21729662C4E}" destId="{9608B681-DA7C-4C03-82C4-7F77A36B2AE0}" srcOrd="0" destOrd="0" presId="urn:microsoft.com/office/officeart/2008/layout/LinedList"/>
    <dgm:cxn modelId="{C9343316-EFF6-427B-9680-4B3F0DCC44B2}" srcId="{37954B60-8846-4774-99BC-8E7044415BBA}" destId="{5BB0DEAC-B7EC-4822-B9EF-A21729662C4E}" srcOrd="1" destOrd="0" parTransId="{2C56D705-E7C1-414F-9AD8-3D4E339BBD0B}" sibTransId="{CE13C723-3B43-417F-81F4-6F55F3DDE62A}"/>
    <dgm:cxn modelId="{FABB7716-DC4C-4ABB-8BA5-FC7AF3331CEE}" srcId="{37954B60-8846-4774-99BC-8E7044415BBA}" destId="{A86B5EA5-3892-44DD-94E3-433233364609}" srcOrd="5" destOrd="0" parTransId="{27E81DF4-C6E7-427C-AEC0-DE9A90EEEBDE}" sibTransId="{B52F765C-9963-4BE1-B06A-521E4C7D8B83}"/>
    <dgm:cxn modelId="{C8B11021-02D4-4238-84FB-B575F3D594B6}" type="presOf" srcId="{A86B5EA5-3892-44DD-94E3-433233364609}" destId="{9BACF75D-2800-419C-85EB-3A9B38405B52}" srcOrd="0" destOrd="0" presId="urn:microsoft.com/office/officeart/2008/layout/LinedList"/>
    <dgm:cxn modelId="{D077743F-A56D-4FED-895D-6F257F35720A}" type="presOf" srcId="{31AA8D3B-B36E-4627-A399-6F6BFEA9E608}" destId="{4B1D762A-87B5-4056-A3F7-E67008B87798}" srcOrd="0" destOrd="0" presId="urn:microsoft.com/office/officeart/2008/layout/LinedList"/>
    <dgm:cxn modelId="{C0E2808D-3762-48F3-8DFA-AD66D25173F5}" srcId="{37954B60-8846-4774-99BC-8E7044415BBA}" destId="{6E4EA1EE-C7C6-475E-AB20-1699090365A2}" srcOrd="2" destOrd="0" parTransId="{FA3FB425-A29B-451E-B77D-192D6517ACED}" sibTransId="{98E20AC8-5C40-4827-985A-CE1B64355850}"/>
    <dgm:cxn modelId="{B8EC8798-6C68-4D1B-8805-F7B8907A9505}" srcId="{37954B60-8846-4774-99BC-8E7044415BBA}" destId="{656C210C-DBFE-4DA3-8D57-ECE6FFC9A06A}" srcOrd="3" destOrd="0" parTransId="{D4B69B94-D258-4650-84B8-B267E3E04151}" sibTransId="{18BEE4DA-151A-4573-80FA-E3310AC01E6F}"/>
    <dgm:cxn modelId="{3FE951A5-FC24-4857-B1D3-27BE815DD9C8}" type="presOf" srcId="{656C210C-DBFE-4DA3-8D57-ECE6FFC9A06A}" destId="{AD198380-211F-43B3-9D54-6CBE1C39D9E2}" srcOrd="0" destOrd="0" presId="urn:microsoft.com/office/officeart/2008/layout/LinedList"/>
    <dgm:cxn modelId="{B01E60AF-3F43-4290-AE88-999FFB864723}" type="presOf" srcId="{6E4EA1EE-C7C6-475E-AB20-1699090365A2}" destId="{87D18091-0B94-436D-837D-C66FA6A5A8E4}" srcOrd="0" destOrd="0" presId="urn:microsoft.com/office/officeart/2008/layout/LinedList"/>
    <dgm:cxn modelId="{56FC8DB5-DBF0-4247-8F51-A5EA81D39B62}" type="presOf" srcId="{37954B60-8846-4774-99BC-8E7044415BBA}" destId="{63FC9E69-7330-4F5C-B454-8EF897B1034C}" srcOrd="0" destOrd="0" presId="urn:microsoft.com/office/officeart/2008/layout/LinedList"/>
    <dgm:cxn modelId="{29583EB7-E393-47E3-8992-036775BEB2D6}" srcId="{37954B60-8846-4774-99BC-8E7044415BBA}" destId="{3C9ED545-8DE4-4F3B-83C4-D557CB0AAA4D}" srcOrd="4" destOrd="0" parTransId="{56AC383D-5622-499C-9FC5-87C438DAB0CD}" sibTransId="{3D0B4030-F6C1-4F82-A959-E8D76C569070}"/>
    <dgm:cxn modelId="{315461C9-5030-4FEA-9839-987C42F193F9}" type="presOf" srcId="{3C9ED545-8DE4-4F3B-83C4-D557CB0AAA4D}" destId="{ACC69C43-C175-449F-A4DA-6C5DFDD5EF31}" srcOrd="0" destOrd="0" presId="urn:microsoft.com/office/officeart/2008/layout/LinedList"/>
    <dgm:cxn modelId="{A6ECFF5B-39FA-4A13-958A-961B118D1071}" type="presParOf" srcId="{63FC9E69-7330-4F5C-B454-8EF897B1034C}" destId="{EE5B7CAC-6536-46B2-9C7A-2BE1886BFF3B}" srcOrd="0" destOrd="0" presId="urn:microsoft.com/office/officeart/2008/layout/LinedList"/>
    <dgm:cxn modelId="{5AFD790D-24AE-4394-A761-7FF0883B17F0}" type="presParOf" srcId="{63FC9E69-7330-4F5C-B454-8EF897B1034C}" destId="{4D2BE97E-587D-483E-BE14-F1B6F10B0E26}" srcOrd="1" destOrd="0" presId="urn:microsoft.com/office/officeart/2008/layout/LinedList"/>
    <dgm:cxn modelId="{E5DD5670-3F52-42DC-A15E-7BE4D6B7D030}" type="presParOf" srcId="{4D2BE97E-587D-483E-BE14-F1B6F10B0E26}" destId="{4B1D762A-87B5-4056-A3F7-E67008B87798}" srcOrd="0" destOrd="0" presId="urn:microsoft.com/office/officeart/2008/layout/LinedList"/>
    <dgm:cxn modelId="{E665B74F-1EC1-49E8-B8D1-562FBE055D4D}" type="presParOf" srcId="{4D2BE97E-587D-483E-BE14-F1B6F10B0E26}" destId="{4B2D3BCD-1A7A-4F3A-AF8D-75AC819DEC61}" srcOrd="1" destOrd="0" presId="urn:microsoft.com/office/officeart/2008/layout/LinedList"/>
    <dgm:cxn modelId="{3E7807BC-49A3-47E0-A5DF-169A22DD3AC5}" type="presParOf" srcId="{63FC9E69-7330-4F5C-B454-8EF897B1034C}" destId="{B488AEB1-17BF-475B-AD28-415E731A3E77}" srcOrd="2" destOrd="0" presId="urn:microsoft.com/office/officeart/2008/layout/LinedList"/>
    <dgm:cxn modelId="{B294C219-911D-47A1-90FB-36DB26D56B9C}" type="presParOf" srcId="{63FC9E69-7330-4F5C-B454-8EF897B1034C}" destId="{E6FC859B-0A0E-450F-A5D3-3609B8DE0D7C}" srcOrd="3" destOrd="0" presId="urn:microsoft.com/office/officeart/2008/layout/LinedList"/>
    <dgm:cxn modelId="{022DB00F-F422-4649-988F-75B8CC631D20}" type="presParOf" srcId="{E6FC859B-0A0E-450F-A5D3-3609B8DE0D7C}" destId="{9608B681-DA7C-4C03-82C4-7F77A36B2AE0}" srcOrd="0" destOrd="0" presId="urn:microsoft.com/office/officeart/2008/layout/LinedList"/>
    <dgm:cxn modelId="{717FE090-A52A-4D96-AE03-CB583BD9ADCE}" type="presParOf" srcId="{E6FC859B-0A0E-450F-A5D3-3609B8DE0D7C}" destId="{9E5BC69C-52C7-40C5-96D4-0794F16BEBFC}" srcOrd="1" destOrd="0" presId="urn:microsoft.com/office/officeart/2008/layout/LinedList"/>
    <dgm:cxn modelId="{333738B9-DD49-45BD-BFB9-D1A7A1933199}" type="presParOf" srcId="{63FC9E69-7330-4F5C-B454-8EF897B1034C}" destId="{E334D84D-40AA-44F0-BD13-AEBE5F2D8BC5}" srcOrd="4" destOrd="0" presId="urn:microsoft.com/office/officeart/2008/layout/LinedList"/>
    <dgm:cxn modelId="{FE37D68C-540B-4832-AE2E-CE47D2731EF5}" type="presParOf" srcId="{63FC9E69-7330-4F5C-B454-8EF897B1034C}" destId="{C101CA60-CED1-45AC-B8C4-1ECA911CB7CF}" srcOrd="5" destOrd="0" presId="urn:microsoft.com/office/officeart/2008/layout/LinedList"/>
    <dgm:cxn modelId="{5DB7C4E5-4243-4CF1-8E0E-C9E283B92567}" type="presParOf" srcId="{C101CA60-CED1-45AC-B8C4-1ECA911CB7CF}" destId="{87D18091-0B94-436D-837D-C66FA6A5A8E4}" srcOrd="0" destOrd="0" presId="urn:microsoft.com/office/officeart/2008/layout/LinedList"/>
    <dgm:cxn modelId="{90BA3A6E-745C-4ADC-A91B-25E637338F5A}" type="presParOf" srcId="{C101CA60-CED1-45AC-B8C4-1ECA911CB7CF}" destId="{C6B95EC6-CB05-4D7C-B97B-7F5E56398803}" srcOrd="1" destOrd="0" presId="urn:microsoft.com/office/officeart/2008/layout/LinedList"/>
    <dgm:cxn modelId="{76BC095D-EE45-4F98-8AF1-BA0A2E28FE6C}" type="presParOf" srcId="{63FC9E69-7330-4F5C-B454-8EF897B1034C}" destId="{2069E7C4-4FC8-48FB-8A78-2EDE46923E62}" srcOrd="6" destOrd="0" presId="urn:microsoft.com/office/officeart/2008/layout/LinedList"/>
    <dgm:cxn modelId="{A59E1D61-639C-4184-BE49-810D0EF67854}" type="presParOf" srcId="{63FC9E69-7330-4F5C-B454-8EF897B1034C}" destId="{B08C59F7-01A9-4390-97C8-F32F0ACE5F60}" srcOrd="7" destOrd="0" presId="urn:microsoft.com/office/officeart/2008/layout/LinedList"/>
    <dgm:cxn modelId="{101E47BE-FEB1-4E53-B941-0A0E5FDF8928}" type="presParOf" srcId="{B08C59F7-01A9-4390-97C8-F32F0ACE5F60}" destId="{AD198380-211F-43B3-9D54-6CBE1C39D9E2}" srcOrd="0" destOrd="0" presId="urn:microsoft.com/office/officeart/2008/layout/LinedList"/>
    <dgm:cxn modelId="{A2B552DE-F857-4536-906D-A5A8BD3D0D5C}" type="presParOf" srcId="{B08C59F7-01A9-4390-97C8-F32F0ACE5F60}" destId="{9CC970C7-3641-4FCF-8CA2-A1F9047DD276}" srcOrd="1" destOrd="0" presId="urn:microsoft.com/office/officeart/2008/layout/LinedList"/>
    <dgm:cxn modelId="{2639D626-D21C-485E-A460-80B70260A0CD}" type="presParOf" srcId="{63FC9E69-7330-4F5C-B454-8EF897B1034C}" destId="{2BA23595-5742-42AA-ABAD-BF2E5E2DE04C}" srcOrd="8" destOrd="0" presId="urn:microsoft.com/office/officeart/2008/layout/LinedList"/>
    <dgm:cxn modelId="{071B9628-3560-42CB-8F5B-58047ECAC911}" type="presParOf" srcId="{63FC9E69-7330-4F5C-B454-8EF897B1034C}" destId="{5ECD173A-165D-408E-A8A9-3E00C5C8533A}" srcOrd="9" destOrd="0" presId="urn:microsoft.com/office/officeart/2008/layout/LinedList"/>
    <dgm:cxn modelId="{AEC65F80-5A19-431D-A662-58603572470E}" type="presParOf" srcId="{5ECD173A-165D-408E-A8A9-3E00C5C8533A}" destId="{ACC69C43-C175-449F-A4DA-6C5DFDD5EF31}" srcOrd="0" destOrd="0" presId="urn:microsoft.com/office/officeart/2008/layout/LinedList"/>
    <dgm:cxn modelId="{95CC6139-F1E7-4CE0-BF69-15081AF53360}" type="presParOf" srcId="{5ECD173A-165D-408E-A8A9-3E00C5C8533A}" destId="{6B7D8C83-3E49-487B-B4B7-515A08D15565}" srcOrd="1" destOrd="0" presId="urn:microsoft.com/office/officeart/2008/layout/LinedList"/>
    <dgm:cxn modelId="{00112FBB-3D45-4175-94B2-FA897EC93110}" type="presParOf" srcId="{63FC9E69-7330-4F5C-B454-8EF897B1034C}" destId="{9F90EDDB-F9F8-4E96-B2AE-1BBD906F4A60}" srcOrd="10" destOrd="0" presId="urn:microsoft.com/office/officeart/2008/layout/LinedList"/>
    <dgm:cxn modelId="{E016162A-B194-47B3-A6F3-8431A48DF45A}" type="presParOf" srcId="{63FC9E69-7330-4F5C-B454-8EF897B1034C}" destId="{05B19B60-7B03-405D-B0C1-A5E88D3C1228}" srcOrd="11" destOrd="0" presId="urn:microsoft.com/office/officeart/2008/layout/LinedList"/>
    <dgm:cxn modelId="{8E7B3BD8-4E5F-490B-8BBB-3C2B4F479339}" type="presParOf" srcId="{05B19B60-7B03-405D-B0C1-A5E88D3C1228}" destId="{9BACF75D-2800-419C-85EB-3A9B38405B52}" srcOrd="0" destOrd="0" presId="urn:microsoft.com/office/officeart/2008/layout/LinedList"/>
    <dgm:cxn modelId="{77089045-CBDE-4C3D-92F8-2590DE76DFF6}" type="presParOf" srcId="{05B19B60-7B03-405D-B0C1-A5E88D3C1228}" destId="{57573C61-CAF4-4E78-9812-A77F7C9A21E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B7CAC-6536-46B2-9C7A-2BE1886BFF3B}">
      <dsp:nvSpPr>
        <dsp:cNvPr id="0" name=""/>
        <dsp:cNvSpPr/>
      </dsp:nvSpPr>
      <dsp:spPr>
        <a:xfrm>
          <a:off x="0" y="208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1D762A-87B5-4056-A3F7-E67008B87798}">
      <dsp:nvSpPr>
        <dsp:cNvPr id="0" name=""/>
        <dsp:cNvSpPr/>
      </dsp:nvSpPr>
      <dsp:spPr>
        <a:xfrm>
          <a:off x="0" y="208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How has Lyme disease changed over the past several decades in the United States?</a:t>
          </a:r>
        </a:p>
      </dsp:txBody>
      <dsp:txXfrm>
        <a:off x="0" y="2082"/>
        <a:ext cx="9791700" cy="710171"/>
      </dsp:txXfrm>
    </dsp:sp>
    <dsp:sp modelId="{B488AEB1-17BF-475B-AD28-415E731A3E77}">
      <dsp:nvSpPr>
        <dsp:cNvPr id="0" name=""/>
        <dsp:cNvSpPr/>
      </dsp:nvSpPr>
      <dsp:spPr>
        <a:xfrm>
          <a:off x="0" y="712254"/>
          <a:ext cx="9791700"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8B681-DA7C-4C03-82C4-7F77A36B2AE0}">
      <dsp:nvSpPr>
        <dsp:cNvPr id="0" name=""/>
        <dsp:cNvSpPr/>
      </dsp:nvSpPr>
      <dsp:spPr>
        <a:xfrm>
          <a:off x="0" y="712254"/>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are most affected by Lyme disease and has that changed over time?</a:t>
          </a:r>
        </a:p>
      </dsp:txBody>
      <dsp:txXfrm>
        <a:off x="0" y="712254"/>
        <a:ext cx="9791700" cy="710171"/>
      </dsp:txXfrm>
    </dsp:sp>
    <dsp:sp modelId="{E334D84D-40AA-44F0-BD13-AEBE5F2D8BC5}">
      <dsp:nvSpPr>
        <dsp:cNvPr id="0" name=""/>
        <dsp:cNvSpPr/>
      </dsp:nvSpPr>
      <dsp:spPr>
        <a:xfrm>
          <a:off x="0" y="1422426"/>
          <a:ext cx="9791700"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D18091-0B94-436D-837D-C66FA6A5A8E4}">
      <dsp:nvSpPr>
        <dsp:cNvPr id="0" name=""/>
        <dsp:cNvSpPr/>
      </dsp:nvSpPr>
      <dsp:spPr>
        <a:xfrm>
          <a:off x="0" y="1422426"/>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have experienced the most significant increase in cases?</a:t>
          </a:r>
        </a:p>
      </dsp:txBody>
      <dsp:txXfrm>
        <a:off x="0" y="1422426"/>
        <a:ext cx="9791700" cy="710171"/>
      </dsp:txXfrm>
    </dsp:sp>
    <dsp:sp modelId="{2069E7C4-4FC8-48FB-8A78-2EDE46923E62}">
      <dsp:nvSpPr>
        <dsp:cNvPr id="0" name=""/>
        <dsp:cNvSpPr/>
      </dsp:nvSpPr>
      <dsp:spPr>
        <a:xfrm>
          <a:off x="0" y="2132598"/>
          <a:ext cx="97917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98380-211F-43B3-9D54-6CBE1C39D9E2}">
      <dsp:nvSpPr>
        <dsp:cNvPr id="0" name=""/>
        <dsp:cNvSpPr/>
      </dsp:nvSpPr>
      <dsp:spPr>
        <a:xfrm>
          <a:off x="0" y="2132598"/>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Is there a relationship between winter temperatures and case counts?</a:t>
          </a:r>
        </a:p>
      </dsp:txBody>
      <dsp:txXfrm>
        <a:off x="0" y="2132598"/>
        <a:ext cx="9791700" cy="710171"/>
      </dsp:txXfrm>
    </dsp:sp>
    <dsp:sp modelId="{2BA23595-5742-42AA-ABAD-BF2E5E2DE04C}">
      <dsp:nvSpPr>
        <dsp:cNvPr id="0" name=""/>
        <dsp:cNvSpPr/>
      </dsp:nvSpPr>
      <dsp:spPr>
        <a:xfrm>
          <a:off x="0" y="2842770"/>
          <a:ext cx="9791700"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69C43-C175-449F-A4DA-6C5DFDD5EF31}">
      <dsp:nvSpPr>
        <dsp:cNvPr id="0" name=""/>
        <dsp:cNvSpPr/>
      </dsp:nvSpPr>
      <dsp:spPr>
        <a:xfrm>
          <a:off x="0" y="2842770"/>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Does adjusting for population change which states are considered most at risk?</a:t>
          </a:r>
        </a:p>
      </dsp:txBody>
      <dsp:txXfrm>
        <a:off x="0" y="2842770"/>
        <a:ext cx="9791700" cy="710171"/>
      </dsp:txXfrm>
    </dsp:sp>
    <dsp:sp modelId="{9F90EDDB-F9F8-4E96-B2AE-1BBD906F4A60}">
      <dsp:nvSpPr>
        <dsp:cNvPr id="0" name=""/>
        <dsp:cNvSpPr/>
      </dsp:nvSpPr>
      <dsp:spPr>
        <a:xfrm>
          <a:off x="0" y="355294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ACF75D-2800-419C-85EB-3A9B38405B52}">
      <dsp:nvSpPr>
        <dsp:cNvPr id="0" name=""/>
        <dsp:cNvSpPr/>
      </dsp:nvSpPr>
      <dsp:spPr>
        <a:xfrm>
          <a:off x="0" y="355294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What is the risk of Lyme disease in Tennessee and specifically, Davidson County?</a:t>
          </a:r>
        </a:p>
      </dsp:txBody>
      <dsp:txXfrm>
        <a:off x="0" y="3552942"/>
        <a:ext cx="9791700" cy="7101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thank you for joining me! Today, we’re going to be discussing Lyme Disease and exploring case trends, impact of climate change, and risk across the United States.</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232038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E104A-7125-9E2B-6580-F1562065F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05762-A1D7-9C10-D9C1-60E2B842F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7C4DB-C0FB-7475-CDC7-FA197250FBC4}"/>
              </a:ext>
            </a:extLst>
          </p:cNvPr>
          <p:cNvSpPr>
            <a:spLocks noGrp="1"/>
          </p:cNvSpPr>
          <p:nvPr>
            <p:ph type="body" idx="1"/>
          </p:nvPr>
        </p:nvSpPr>
        <p:spPr/>
        <p:txBody>
          <a:bodyPr/>
          <a:lstStyle/>
          <a:p>
            <a:r>
              <a:rPr lang="en-US" dirty="0"/>
              <a:t>As expected, based on where blacklegged ticks are most found- states in the northeast like New York and Massachusetts and states in the north-central region like Wisconsin and Minnesota, had the highest counts of Lyme disease in 2008</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97FBF1A-44EA-09C2-16FD-D2E9EF6D9C2E}"/>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163285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to 2023- we still see those same hot zones, but now we’re also seeing an increase in cases in states like Ohio, West Virginia, and Michigan. Case counts are not only growing, but expanding geographically. </a:t>
            </a:r>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41921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64F-8B8D-4C56-D161-FD6096A01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A7FA2-CF94-4A56-692D-9AFBA500C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4E2A8-BD1F-37B5-B6E3-F8C9D2CEA33D}"/>
              </a:ext>
            </a:extLst>
          </p:cNvPr>
          <p:cNvSpPr>
            <a:spLocks noGrp="1"/>
          </p:cNvSpPr>
          <p:nvPr>
            <p:ph type="body" idx="1"/>
          </p:nvPr>
        </p:nvSpPr>
        <p:spPr/>
        <p:txBody>
          <a:bodyPr/>
          <a:lstStyle/>
          <a:p>
            <a:r>
              <a:rPr lang="en-US" dirty="0"/>
              <a:t>Once again, when we look at the highest total case counts we’re seeing the same states and regions as in 2008. This makes sense since this is where these ticks have historically lived and have a foothold already. </a:t>
            </a:r>
          </a:p>
        </p:txBody>
      </p:sp>
      <p:sp>
        <p:nvSpPr>
          <p:cNvPr id="4" name="Slide Number Placeholder 3">
            <a:extLst>
              <a:ext uri="{FF2B5EF4-FFF2-40B4-BE49-F238E27FC236}">
                <a16:creationId xmlns:a16="http://schemas.microsoft.com/office/drawing/2014/main" id="{95FF2F38-025A-5A82-3499-559E180C7729}"/>
              </a:ext>
            </a:extLst>
          </p:cNvPr>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752288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was interested about which states saw the greatest percentage increase in cases. Here we see Ohio had the greatest increase in reported cases in that time frame growing from 45 in 2008 to a little over 1300 in 2023. West Virginia went from 135 to about 3200.</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86889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93A3-9E81-1CD7-937D-114C8305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0EE26-CCA2-EE75-7E28-EFBA79217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60E9A-1632-6C35-0752-1599C56701A5}"/>
              </a:ext>
            </a:extLst>
          </p:cNvPr>
          <p:cNvSpPr>
            <a:spLocks noGrp="1"/>
          </p:cNvSpPr>
          <p:nvPr>
            <p:ph type="body" idx="1"/>
          </p:nvPr>
        </p:nvSpPr>
        <p:spPr/>
        <p:txBody>
          <a:bodyPr/>
          <a:lstStyle/>
          <a:p>
            <a:r>
              <a:rPr lang="en-US" dirty="0"/>
              <a:t>When we shift our focus from pure case count to percentage change- we start to see that geographic expansion out of the northeast and north-central regions. This made me curious about what factors could be contributing to the rise in case counts in general, but also more specifically in some of these states experiencing such dramatic growth. That’s when I decided to concentrate on how temperature may be impacting Lyme disease.</a:t>
            </a:r>
          </a:p>
          <a:p>
            <a:endParaRPr lang="en-US" dirty="0"/>
          </a:p>
        </p:txBody>
      </p:sp>
      <p:sp>
        <p:nvSpPr>
          <p:cNvPr id="4" name="Slide Number Placeholder 3">
            <a:extLst>
              <a:ext uri="{FF2B5EF4-FFF2-40B4-BE49-F238E27FC236}">
                <a16:creationId xmlns:a16="http://schemas.microsoft.com/office/drawing/2014/main" id="{3284061F-E363-F173-7BCB-C2A54BD78721}"/>
              </a:ext>
            </a:extLst>
          </p:cNvPr>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115420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CAB9-2713-2135-2D32-3125A702F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AAD7D-6E26-0BC4-40FA-59C92ED5A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356E2-1BFD-127B-37E8-A5796137C3B1}"/>
              </a:ext>
            </a:extLst>
          </p:cNvPr>
          <p:cNvSpPr>
            <a:spLocks noGrp="1"/>
          </p:cNvSpPr>
          <p:nvPr>
            <p:ph type="body" idx="1"/>
          </p:nvPr>
        </p:nvSpPr>
        <p:spPr/>
        <p:txBody>
          <a:bodyPr/>
          <a:lstStyle/>
          <a:p>
            <a:r>
              <a:rPr lang="en-US" dirty="0"/>
              <a:t>When we look at total cases of Lyme in the US compared to the average temperature of when those cases are being reported, we see very clearly a positive relationship. Around the freezing point, there are hardly any cases reported at all, but as the weather warms up, cases of Lyme go up. This aligns with tick behavior and that they are more active during the warmer temperatures- questing for hosts and potentially contracting and spreading the Lyme disease bacteria.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A452BF8-05E0-2A58-3FFB-B6BD6584E650}"/>
              </a:ext>
            </a:extLst>
          </p:cNvPr>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2209836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89694-2088-933A-FF0D-D9C6066C3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3D5D-7292-F736-A746-56A3E14A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9F631-186F-112E-B7BD-04AF54A0D194}"/>
              </a:ext>
            </a:extLst>
          </p:cNvPr>
          <p:cNvSpPr>
            <a:spLocks noGrp="1"/>
          </p:cNvSpPr>
          <p:nvPr>
            <p:ph type="body" idx="1"/>
          </p:nvPr>
        </p:nvSpPr>
        <p:spPr/>
        <p:txBody>
          <a:bodyPr/>
          <a:lstStyle/>
          <a:p>
            <a:r>
              <a:rPr lang="en-US" dirty="0"/>
              <a:t>We know that temperatures are rising globally and from the last graph, we learned a majority of cases are reported when temperatures are higher. Although temperatures are rising, it’s incremental, so I wasn’t very interested in temperatures during the warmer months. I figured tick behavior and Lyme cases wouldn’t vary too much. As temperatures stay above freezing, ticks are less dormant and so I was interested in what kind of impact winter temperatures have on total cases reported for the year. I designated December, January, and February as “Winter” and found the average temperature across those three months for the US. Here we see a slight increase in average winter temperatures over time. </a:t>
            </a:r>
          </a:p>
        </p:txBody>
      </p:sp>
      <p:sp>
        <p:nvSpPr>
          <p:cNvPr id="4" name="Slide Number Placeholder 3">
            <a:extLst>
              <a:ext uri="{FF2B5EF4-FFF2-40B4-BE49-F238E27FC236}">
                <a16:creationId xmlns:a16="http://schemas.microsoft.com/office/drawing/2014/main" id="{F4348D16-51D1-250C-D74C-3F1EB507EB5B}"/>
              </a:ext>
            </a:extLst>
          </p:cNvPr>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2857084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3AEA0-489A-CEA6-E14D-1F21B18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8F625-C8F6-BCFC-9029-18C69926E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CECEB-87B0-275E-A192-5F6E691691B7}"/>
              </a:ext>
            </a:extLst>
          </p:cNvPr>
          <p:cNvSpPr>
            <a:spLocks noGrp="1"/>
          </p:cNvSpPr>
          <p:nvPr>
            <p:ph type="body" idx="1"/>
          </p:nvPr>
        </p:nvSpPr>
        <p:spPr/>
        <p:txBody>
          <a:bodyPr/>
          <a:lstStyle/>
          <a:p>
            <a:r>
              <a:rPr lang="en-US" dirty="0"/>
              <a:t>I first wanted to focus on the Northeast- the region we know has the most Lyme disease. This graph shows that the average winter temperature is rising. </a:t>
            </a:r>
          </a:p>
        </p:txBody>
      </p:sp>
      <p:sp>
        <p:nvSpPr>
          <p:cNvPr id="4" name="Slide Number Placeholder 3">
            <a:extLst>
              <a:ext uri="{FF2B5EF4-FFF2-40B4-BE49-F238E27FC236}">
                <a16:creationId xmlns:a16="http://schemas.microsoft.com/office/drawing/2014/main" id="{8B76DFCA-B263-E59E-5AC4-38BCA629299F}"/>
              </a:ext>
            </a:extLst>
          </p:cNvPr>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79126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8E385-3F44-E443-37DB-80758910C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94B91-7486-45E3-34E4-D93110988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C21A4-E358-CAB9-C8B5-7B57DC0DB3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look at total cases versus average winter temperature- we see a slight positive relationship, but nothing too strong and I think this is because if you notice on the graph, temperatures average below freezing. Which means the tick active season has pretty much remained constant.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note the data point in the top right corner is from 2023. We saw earlier that there was a sharp rise across the board in case counts that year- most likely due to the change in case definition.  We will see a point like this on all of the graphs. </a:t>
            </a:r>
          </a:p>
          <a:p>
            <a:endParaRPr lang="en-US" dirty="0"/>
          </a:p>
        </p:txBody>
      </p:sp>
      <p:sp>
        <p:nvSpPr>
          <p:cNvPr id="4" name="Slide Number Placeholder 3">
            <a:extLst>
              <a:ext uri="{FF2B5EF4-FFF2-40B4-BE49-F238E27FC236}">
                <a16:creationId xmlns:a16="http://schemas.microsoft.com/office/drawing/2014/main" id="{81513C9E-2112-72FD-AEBA-3AF09A32D60E}"/>
              </a:ext>
            </a:extLst>
          </p:cNvPr>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728315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8C005-FD4F-EACC-4577-4D42E7154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DA6DC-5D73-7563-949C-5AC7566638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DD27E-B27E-8DA0-5735-A7AF822E12C8}"/>
              </a:ext>
            </a:extLst>
          </p:cNvPr>
          <p:cNvSpPr>
            <a:spLocks noGrp="1"/>
          </p:cNvSpPr>
          <p:nvPr>
            <p:ph type="body" idx="1"/>
          </p:nvPr>
        </p:nvSpPr>
        <p:spPr/>
        <p:txBody>
          <a:bodyPr/>
          <a:lstStyle/>
          <a:p>
            <a:r>
              <a:rPr lang="en-US" dirty="0"/>
              <a:t>I then wanted to look at a couple of those states that had the highest percentage change in cases. First we’ll look at Ohio.</a:t>
            </a:r>
          </a:p>
          <a:p>
            <a:endParaRPr lang="en-US" dirty="0"/>
          </a:p>
          <a:p>
            <a:r>
              <a:rPr lang="en-US" dirty="0"/>
              <a:t>Here is a graph showing the change in average winter temperature and we can clearly see temperatures have been rising. Earlier in this time frame Ohio’s average temperatures are below freezing. As time goes on, it starts hovering around freezing or above. </a:t>
            </a:r>
          </a:p>
        </p:txBody>
      </p:sp>
      <p:sp>
        <p:nvSpPr>
          <p:cNvPr id="4" name="Slide Number Placeholder 3">
            <a:extLst>
              <a:ext uri="{FF2B5EF4-FFF2-40B4-BE49-F238E27FC236}">
                <a16:creationId xmlns:a16="http://schemas.microsoft.com/office/drawing/2014/main" id="{3DC802CB-7EDE-52BA-B9FA-0D88EC874998}"/>
              </a:ext>
            </a:extLst>
          </p:cNvPr>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344254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grew up in New York just 30 miles north of New York City in the suburbs. As a kid, I contracted Lyme disease twice, which we caught early, so I was able to get treated and recovered fully with no lasting effects. Then I moved down to Nashville in 2012 and remember being told there really wasn’t any Lyme down here. This project allowed me to actually dig into the data and investigate whether that claim was true or not.</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106551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58A67-A98B-B904-32FE-5FAA2E8E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745D-9463-3E4A-1CA1-8AC2CEF3E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92589-536E-CC84-D721-A431071EDB7E}"/>
              </a:ext>
            </a:extLst>
          </p:cNvPr>
          <p:cNvSpPr>
            <a:spLocks noGrp="1"/>
          </p:cNvSpPr>
          <p:nvPr>
            <p:ph type="body" idx="1"/>
          </p:nvPr>
        </p:nvSpPr>
        <p:spPr/>
        <p:txBody>
          <a:bodyPr/>
          <a:lstStyle/>
          <a:p>
            <a:r>
              <a:rPr lang="en-US" dirty="0"/>
              <a:t>This graph displays the relationship between average winter temperature and case count. We see a stronger relationship here than in the Northeast data- as temperature goes up, so does the total case count for the year- both of which have been on the rise over the past 15 years.</a:t>
            </a:r>
          </a:p>
        </p:txBody>
      </p:sp>
      <p:sp>
        <p:nvSpPr>
          <p:cNvPr id="4" name="Slide Number Placeholder 3">
            <a:extLst>
              <a:ext uri="{FF2B5EF4-FFF2-40B4-BE49-F238E27FC236}">
                <a16:creationId xmlns:a16="http://schemas.microsoft.com/office/drawing/2014/main" id="{BE3C219B-EA10-70FC-4CD2-C9DAE66B54DE}"/>
              </a:ext>
            </a:extLst>
          </p:cNvPr>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329646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E5446-54F7-52AA-EC09-43987304A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694B3-57E4-9A5D-16C1-9FEF42260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C1FCC-4585-A51E-C374-56CBF9D9A5F7}"/>
              </a:ext>
            </a:extLst>
          </p:cNvPr>
          <p:cNvSpPr>
            <a:spLocks noGrp="1"/>
          </p:cNvSpPr>
          <p:nvPr>
            <p:ph type="body" idx="1"/>
          </p:nvPr>
        </p:nvSpPr>
        <p:spPr/>
        <p:txBody>
          <a:bodyPr/>
          <a:lstStyle/>
          <a:p>
            <a:r>
              <a:rPr lang="en-US" dirty="0"/>
              <a:t>Next we’ll look at West Virginia. Once again, we are seeing a rise in average winter temperatures. </a:t>
            </a:r>
          </a:p>
        </p:txBody>
      </p:sp>
      <p:sp>
        <p:nvSpPr>
          <p:cNvPr id="4" name="Slide Number Placeholder 3">
            <a:extLst>
              <a:ext uri="{FF2B5EF4-FFF2-40B4-BE49-F238E27FC236}">
                <a16:creationId xmlns:a16="http://schemas.microsoft.com/office/drawing/2014/main" id="{094C0055-952E-974C-4282-F37F7237C4A8}"/>
              </a:ext>
            </a:extLst>
          </p:cNvPr>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328436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EF1A-142D-8E9D-612F-35D4659F2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5CDAA-F83C-66CF-4417-BFEAEA660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56282-B7F0-210B-9958-2CD00BD7F081}"/>
              </a:ext>
            </a:extLst>
          </p:cNvPr>
          <p:cNvSpPr>
            <a:spLocks noGrp="1"/>
          </p:cNvSpPr>
          <p:nvPr>
            <p:ph type="body" idx="1"/>
          </p:nvPr>
        </p:nvSpPr>
        <p:spPr/>
        <p:txBody>
          <a:bodyPr/>
          <a:lstStyle/>
          <a:p>
            <a:r>
              <a:rPr lang="en-US" dirty="0"/>
              <a:t>As with Ohio, we’re seeing a positive relationship between winter temperatures and total cases in West Virginia. </a:t>
            </a:r>
          </a:p>
          <a:p>
            <a:endParaRPr lang="en-US" dirty="0"/>
          </a:p>
          <a:p>
            <a:endParaRPr lang="en-US" dirty="0"/>
          </a:p>
          <a:p>
            <a:r>
              <a:rPr lang="en-US" dirty="0"/>
              <a:t>Any time temperatures go above freezing, ticks become active.  As the winters get warmer the ticks active season grows along with their potential to spread disease. Areas that were once not as hospitable to the blacklegged ticks due to colder winters may begin to see more cases in the future. Especially in these border states outside of the high concentration regions that have winter temperatures that currently hover around freezing- as those averages begin to move up and stay above freezing, we may see cases start to rise, which I think we’re already starting to see here.</a:t>
            </a:r>
          </a:p>
          <a:p>
            <a:endParaRPr lang="en-US" dirty="0"/>
          </a:p>
          <a:p>
            <a:endParaRPr lang="en-US" dirty="0"/>
          </a:p>
        </p:txBody>
      </p:sp>
      <p:sp>
        <p:nvSpPr>
          <p:cNvPr id="4" name="Slide Number Placeholder 3">
            <a:extLst>
              <a:ext uri="{FF2B5EF4-FFF2-40B4-BE49-F238E27FC236}">
                <a16:creationId xmlns:a16="http://schemas.microsoft.com/office/drawing/2014/main" id="{C3BC9B3F-5D1F-A7B7-C249-F2E5C8D99EB2}"/>
              </a:ext>
            </a:extLst>
          </p:cNvPr>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146163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3C9F-5F36-24DE-70A9-2CB4BD4A5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356C1-2ED8-BAAD-A351-F0CE0F93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D07DD-DB7B-5396-612C-11E6C12B43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up to this point, we’ve been looking at trends based on case counts. The number of cases has been growing and spreading and honestly, doesn’t look too promising. However, we need to take a step back and look at Lyme disease taking population size into account to get a real idea of risk levels. </a:t>
            </a:r>
          </a:p>
          <a:p>
            <a:endParaRPr lang="en-US" dirty="0"/>
          </a:p>
          <a:p>
            <a:endParaRPr lang="en-US" dirty="0"/>
          </a:p>
          <a:p>
            <a:r>
              <a:rPr lang="en-US" dirty="0"/>
              <a:t>When you factor in population size to calculate the Incidence Rate for 2023, we see that it’s not New York, the state with the highest case count, that is most at risk. It’s Rhode Island with about 258 cases per 100,000 people.  New York’s Incidence rate is about 112. And in fact, 6 of the Top 10 states with the highest incidence rates are in New England- making it easily the most at risk region for contracting Lyme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B7D6E97-8C71-1987-07A6-0D510516EBD1}"/>
              </a:ext>
            </a:extLst>
          </p:cNvPr>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1966813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1285-AD75-27E7-36FD-11ECDCB0D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D8212-BF1E-52DB-3E9A-A2BA95339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C91AB-8A89-E43F-F59D-64BAF929A34E}"/>
              </a:ext>
            </a:extLst>
          </p:cNvPr>
          <p:cNvSpPr>
            <a:spLocks noGrp="1"/>
          </p:cNvSpPr>
          <p:nvPr>
            <p:ph type="body" idx="1"/>
          </p:nvPr>
        </p:nvSpPr>
        <p:spPr/>
        <p:txBody>
          <a:bodyPr/>
          <a:lstStyle/>
          <a:p>
            <a:r>
              <a:rPr lang="en-US" dirty="0"/>
              <a:t>Fortunately, I live far away from there now, so I want to narrow our focus to Tennessee and evaluate our risk for Lyme in Davidson County. Here we see cases across the state have been fairly low since 2008. In 2023, there were only a total of 50 cases across the entire state. </a:t>
            </a:r>
          </a:p>
        </p:txBody>
      </p:sp>
      <p:sp>
        <p:nvSpPr>
          <p:cNvPr id="4" name="Slide Number Placeholder 3">
            <a:extLst>
              <a:ext uri="{FF2B5EF4-FFF2-40B4-BE49-F238E27FC236}">
                <a16:creationId xmlns:a16="http://schemas.microsoft.com/office/drawing/2014/main" id="{2D204B70-2987-B749-0015-AB9B7000B329}"/>
              </a:ext>
            </a:extLst>
          </p:cNvPr>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263941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5045-CA27-B784-688E-9AFF6740A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853D0-353D-81F4-19ED-CB10A075B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0CE4C-3179-72F8-C063-1B478C683C28}"/>
              </a:ext>
            </a:extLst>
          </p:cNvPr>
          <p:cNvSpPr>
            <a:spLocks noGrp="1"/>
          </p:cNvSpPr>
          <p:nvPr>
            <p:ph type="body" idx="1"/>
          </p:nvPr>
        </p:nvSpPr>
        <p:spPr/>
        <p:txBody>
          <a:bodyPr/>
          <a:lstStyle/>
          <a:p>
            <a:r>
              <a:rPr lang="en-US" dirty="0"/>
              <a:t>Those 50 cases were widely distributed, but mostly in Middle and East TN.</a:t>
            </a:r>
          </a:p>
          <a:p>
            <a:endParaRPr lang="en-US" dirty="0"/>
          </a:p>
          <a:p>
            <a:endParaRPr lang="en-US" dirty="0"/>
          </a:p>
        </p:txBody>
      </p:sp>
      <p:sp>
        <p:nvSpPr>
          <p:cNvPr id="4" name="Slide Number Placeholder 3">
            <a:extLst>
              <a:ext uri="{FF2B5EF4-FFF2-40B4-BE49-F238E27FC236}">
                <a16:creationId xmlns:a16="http://schemas.microsoft.com/office/drawing/2014/main" id="{8D102D63-1C3A-89BA-19DB-85E64887717A}"/>
              </a:ext>
            </a:extLst>
          </p:cNvPr>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2386015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E5E0-2154-77E3-4055-B8B391910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1148D-38F0-0344-FCE8-BD6CB37C0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0E9D7-86A6-51F3-21E8-7B6D618FDAE5}"/>
              </a:ext>
            </a:extLst>
          </p:cNvPr>
          <p:cNvSpPr>
            <a:spLocks noGrp="1"/>
          </p:cNvSpPr>
          <p:nvPr>
            <p:ph type="body" idx="1"/>
          </p:nvPr>
        </p:nvSpPr>
        <p:spPr/>
        <p:txBody>
          <a:bodyPr/>
          <a:lstStyle/>
          <a:p>
            <a:r>
              <a:rPr lang="en-US" dirty="0"/>
              <a:t>When we factor in population size, all of the counties with the highest incidence rates are concentrated in the northeastern portion of the state. Johnson County has the highest rate of about 22 cases per 100,000. However, it’s important to note that it only had 4 cases reported in 2023.  We also notice that Davidson county has fallen off the map. </a:t>
            </a:r>
          </a:p>
          <a:p>
            <a:endParaRPr lang="en-US" dirty="0"/>
          </a:p>
        </p:txBody>
      </p:sp>
      <p:sp>
        <p:nvSpPr>
          <p:cNvPr id="4" name="Slide Number Placeholder 3">
            <a:extLst>
              <a:ext uri="{FF2B5EF4-FFF2-40B4-BE49-F238E27FC236}">
                <a16:creationId xmlns:a16="http://schemas.microsoft.com/office/drawing/2014/main" id="{FAB6FCA0-D599-E504-0A76-9C4316FF2146}"/>
              </a:ext>
            </a:extLst>
          </p:cNvPr>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1104463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1E62-B103-CEDE-8D58-62955C88E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50540-0D46-352B-D814-88F102ED2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BDEC7-A49F-0355-F6BE-0ED00F440A48}"/>
              </a:ext>
            </a:extLst>
          </p:cNvPr>
          <p:cNvSpPr>
            <a:spLocks noGrp="1"/>
          </p:cNvSpPr>
          <p:nvPr>
            <p:ph type="body" idx="1"/>
          </p:nvPr>
        </p:nvSpPr>
        <p:spPr/>
        <p:txBody>
          <a:bodyPr/>
          <a:lstStyle/>
          <a:p>
            <a:r>
              <a:rPr lang="en-US" dirty="0"/>
              <a:t>For a county with over 700,000 residents, there have been very few reported cases of Lyme in Davidson. Only 3 cases in 2023, which calculates to .42 cases per 100,000 people. That is very low- almost non existent. And looking at the maps from before- makes me think that those 3 cases could be people who live in Nashville, but who travelled elsewhere like maybe eastern TN for a vacation since cases are reported based on the county of residence.</a:t>
            </a:r>
          </a:p>
          <a:p>
            <a:endParaRPr lang="en-US" dirty="0"/>
          </a:p>
          <a:p>
            <a:r>
              <a:rPr lang="en-US" dirty="0"/>
              <a:t>This has been a huge relief! I feel fairly confident that I’m not going to contract Lyme disease here in town at the moment. However, as we saw Lyme has been spreading and our chances of contracting it may raise over time.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D483CB1-56D7-7F5B-084D-E7B10EF7CCCF}"/>
              </a:ext>
            </a:extLst>
          </p:cNvPr>
          <p:cNvSpPr>
            <a:spLocks noGrp="1"/>
          </p:cNvSpPr>
          <p:nvPr>
            <p:ph type="sldNum" sz="quarter" idx="5"/>
          </p:nvPr>
        </p:nvSpPr>
        <p:spPr/>
        <p:txBody>
          <a:bodyPr/>
          <a:lstStyle/>
          <a:p>
            <a:fld id="{A89C7E07-3C67-C64C-8DA0-0404F6303970}" type="slidenum">
              <a:rPr lang="en-US" smtClean="0"/>
              <a:t>27</a:t>
            </a:fld>
            <a:endParaRPr lang="en-US" dirty="0"/>
          </a:p>
        </p:txBody>
      </p:sp>
    </p:spTree>
    <p:extLst>
      <p:ext uri="{BB962C8B-B14F-4D97-AF65-F5344CB8AC3E}">
        <p14:creationId xmlns:p14="http://schemas.microsoft.com/office/powerpoint/2010/main" val="247982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learned that Lyme disease is way more complicated than I imagined. There are many variables when it comes to exploring Lyme disease and its effect on humans. Climate change is just one piece of the puzzle as we’ve seen with rising temperatures we could start seeing a rise in Lyme. We saw some evidence of that in border states, but what will it look like if winter temperatures in the Northeast start averaging above freezing? </a:t>
            </a:r>
          </a:p>
          <a:p>
            <a:endParaRPr lang="en-US" dirty="0"/>
          </a:p>
          <a:p>
            <a:r>
              <a:rPr lang="en-US" dirty="0"/>
              <a:t>Other contributing factors like host animal behavior, migration, urban development, deforestation, the reporting practices themselves. The list goes on- all elements that need to be considered when studying the evolution of Lyme disease and the risk it poses to people. </a:t>
            </a:r>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2410718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thank you for your time and hope you have enjoyed learning a little bit more about Lyme disease and please don’t forget to check yourself for ticks!</a:t>
            </a:r>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1478674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Some of the questions I was interested in answering pertained to how Lyme disease has evolved over time, what areas of the country are most affected, what effect (if any) has climate change had on cases, and finally, what my risk looks like living here in Nashville, TN. </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121288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used three main data sources:</a:t>
            </a:r>
          </a:p>
          <a:p>
            <a:endParaRPr lang="en-US" dirty="0"/>
          </a:p>
          <a:p>
            <a:pPr marL="171450" indent="-171450">
              <a:buFont typeface="Arial" panose="020B0604020202020204" pitchFamily="34" charset="0"/>
              <a:buChar char="•"/>
            </a:pPr>
            <a:r>
              <a:rPr lang="en-US" dirty="0"/>
              <a:t>The CDC for reported cases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National Centers for Environmental Information for temperature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the US Census Bureau for population data</a:t>
            </a:r>
          </a:p>
          <a:p>
            <a:endParaRPr lang="en-US" dirty="0"/>
          </a:p>
          <a:p>
            <a:r>
              <a:rPr lang="en-US" dirty="0"/>
              <a:t>A quick note regarding the Lyme disease case counts. Although there is federal guidance, policies and surveillance practices vary by state, which results in limitations in the data. The analysis presented here uses the officially reported surveillance data, which is just one way Lyme cases are tracked. Other methods suggest the actual number of cases may be significantly higher.</a:t>
            </a:r>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181842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I’d like to start off with a quick introduction on what Lyme disease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bacterial infection that is spread to people through the bite of blacklegged ticks also known as deer ticks. </a:t>
            </a:r>
            <a:r>
              <a:rPr lang="en-US" sz="1200" kern="1200" dirty="0">
                <a:solidFill>
                  <a:schemeClr val="tx1"/>
                </a:solidFill>
                <a:effectLst/>
                <a:latin typeface="+mn-lt"/>
                <a:ea typeface="+mn-ea"/>
                <a:cs typeface="+mn-cs"/>
              </a:rPr>
              <a:t>S</a:t>
            </a:r>
            <a:r>
              <a:rPr lang="en-US" dirty="0"/>
              <a:t>ymptoms can include fever, headache, fatigue, and a characteristic skin rash. Lyme disease is highly treatable with antibiotics when caught early, and even most patients with later-stage infections respond well to treatment. However, untreated infection could spread to the joints, the heart, and the nervous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25054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it’s helpful to understand a little bit about the ticks, which are responsible for transmitting the bacteria that causes Lyme disease. Blacklegged ticks are most commonly found in forested areas of the Northeast, north-central, and mid-Atlantic states, with smaller populations along the Pacific Coast. They typically have a 2 to 3 year life cycle with four stages: egg, larva, nymph, and adult. </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514396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tick to transition between life stages they require a blood meal from a host. Adult females also require a blood meal in order to produce eggs, It’s during these blood meals the ticks can become infected with the Lyme disease bacteria from animals such as mice. They then can pass it on to their next host when feeding again. Ticks are most active during warmer months and become dormant in freezing temperatures. </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37339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0B36-2605-E68D-CC87-3C1B7BE77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13A77-057A-764F-4087-F3544A29F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B06C8-D828-AC85-FEBF-6A13641F9E1C}"/>
              </a:ext>
            </a:extLst>
          </p:cNvPr>
          <p:cNvSpPr>
            <a:spLocks noGrp="1"/>
          </p:cNvSpPr>
          <p:nvPr>
            <p:ph type="body" idx="1"/>
          </p:nvPr>
        </p:nvSpPr>
        <p:spPr/>
        <p:txBody>
          <a:bodyPr/>
          <a:lstStyle/>
          <a:p>
            <a:r>
              <a:rPr lang="en-US" dirty="0"/>
              <a:t>Now we’ll begin with looking at case trends across the country.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the total number of cases across the US from 1996 to 2023. The dashed lines are years that the case definitions for Lyme disease were modified.  The red dashed line in 2020 represents COVID. Around this time we see a dip in reported cases, which can be explained by underreporting due to strained resources. We see in 2022 there appears to be a significant rise in cases. This could be due to the reporting behaviors normalizing after a couple of years of COVID as well as a rule change that made it easier for some states to report cases of Lyme. 2023 saw about 89,000 cases reported.</a:t>
            </a:r>
          </a:p>
        </p:txBody>
      </p:sp>
      <p:sp>
        <p:nvSpPr>
          <p:cNvPr id="4" name="Slide Number Placeholder 3">
            <a:extLst>
              <a:ext uri="{FF2B5EF4-FFF2-40B4-BE49-F238E27FC236}">
                <a16:creationId xmlns:a16="http://schemas.microsoft.com/office/drawing/2014/main" id="{E967C102-3826-C928-E500-57E5C531D551}"/>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40503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61C9-5903-2A38-9683-72E154D30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50AC8-8CEA-010B-E295-5F71C63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BF12C-3065-0B54-1AFD-F661A23031D2}"/>
              </a:ext>
            </a:extLst>
          </p:cNvPr>
          <p:cNvSpPr>
            <a:spLocks noGrp="1"/>
          </p:cNvSpPr>
          <p:nvPr>
            <p:ph type="body" idx="1"/>
          </p:nvPr>
        </p:nvSpPr>
        <p:spPr/>
        <p:txBody>
          <a:bodyPr/>
          <a:lstStyle/>
          <a:p>
            <a:r>
              <a:rPr lang="en-US" dirty="0"/>
              <a:t>We’re going to focus on cases between 2008 and 2023 where we have the most complete data on a state and county level. One thing I want to mention here is that cases are reported based on county of residence, not necessarily county of exposure. </a:t>
            </a:r>
          </a:p>
          <a:p>
            <a:endParaRPr lang="en-US" dirty="0"/>
          </a:p>
          <a:p>
            <a:r>
              <a:rPr lang="en-US" dirty="0"/>
              <a:t>This is a map displaying case distribution by county in 2008. Although we see reported cases all across the country, there are some obvious hot zones. Take note of this area here where there’s kind of a break between those zones. </a:t>
            </a:r>
          </a:p>
        </p:txBody>
      </p:sp>
      <p:sp>
        <p:nvSpPr>
          <p:cNvPr id="4" name="Slide Number Placeholder 3">
            <a:extLst>
              <a:ext uri="{FF2B5EF4-FFF2-40B4-BE49-F238E27FC236}">
                <a16:creationId xmlns:a16="http://schemas.microsoft.com/office/drawing/2014/main" id="{A40B2340-3593-8783-D002-D4F8586878C6}"/>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11463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22187291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95038148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59317539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4267870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99284322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0904535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491931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3340670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92871316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95493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884486741"/>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18452527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58931858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0822405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237038988"/>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376295644"/>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80021472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29059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8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8323210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4855642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698399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8" name="Footer Placeholder 7"/>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1833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September 3, 20XX </a:t>
            </a:r>
            <a:endParaRPr lang="en-US" dirty="0"/>
          </a:p>
        </p:txBody>
      </p:sp>
      <p:sp>
        <p:nvSpPr>
          <p:cNvPr id="5" name="Footer Placeholder 3"/>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4"/>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4098080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September 3, 20XX </a:t>
            </a:r>
            <a:endParaRPr lang="en-US" dirty="0"/>
          </a:p>
        </p:txBody>
      </p:sp>
      <p:sp>
        <p:nvSpPr>
          <p:cNvPr id="5" name="Footer Placeholder 2"/>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3"/>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38443208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September 3, 20XX </a:t>
            </a:r>
            <a:endParaRPr lang="en-US" dirty="0"/>
          </a:p>
        </p:txBody>
      </p:sp>
      <p:sp>
        <p:nvSpPr>
          <p:cNvPr id="5"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5608857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1093546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September 3, 20XX </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404535668"/>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1" r:id="rId21"/>
    <p:sldLayoutId id="2147483832" r:id="rId22"/>
    <p:sldLayoutId id="2147483833" r:id="rId23"/>
    <p:sldLayoutId id="2147483836" r:id="rId24"/>
    <p:sldLayoutId id="2147483837" r:id="rId25"/>
    <p:sldLayoutId id="2147483838" r:id="rId26"/>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008">
          <p15:clr>
            <a:srgbClr val="F26B43"/>
          </p15:clr>
        </p15:guide>
        <p15:guide id="2" pos="1824">
          <p15:clr>
            <a:srgbClr val="547EBF"/>
          </p15:clr>
        </p15:guide>
        <p15:guide id="3" orient="horz" pos="624">
          <p15:clr>
            <a:srgbClr val="F26B43"/>
          </p15:clr>
        </p15:guide>
        <p15:guide id="4" orient="horz" pos="3672">
          <p15:clr>
            <a:srgbClr val="F26B43"/>
          </p15:clr>
        </p15:guide>
        <p15:guide id="5" pos="3984">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30" name="Picture 29" descr="A close up of nerve cell">
            <a:extLst>
              <a:ext uri="{FF2B5EF4-FFF2-40B4-BE49-F238E27FC236}">
                <a16:creationId xmlns:a16="http://schemas.microsoft.com/office/drawing/2014/main" id="{C21CFF56-2253-3235-230F-5D18A5B26ADB}"/>
              </a:ext>
            </a:extLst>
          </p:cNvPr>
          <p:cNvPicPr>
            <a:picLocks noChangeAspect="1"/>
          </p:cNvPicPr>
          <p:nvPr/>
        </p:nvPicPr>
        <p:blipFill>
          <a:blip r:embed="rId4">
            <a:duotone>
              <a:prstClr val="black"/>
              <a:schemeClr val="accent5">
                <a:tint val="45000"/>
                <a:satMod val="400000"/>
              </a:schemeClr>
            </a:duotone>
            <a:alphaModFix amt="25000"/>
          </a:blip>
          <a:srcRect l="9091" t="26140" b="5678"/>
          <a:stretch>
            <a:fillRect/>
          </a:stretch>
        </p:blipFill>
        <p:spPr>
          <a:xfrm>
            <a:off x="20" y="10"/>
            <a:ext cx="12191980" cy="6857990"/>
          </a:xfrm>
          <a:prstGeom prst="rect">
            <a:avLst/>
          </a:prstGeom>
        </p:spPr>
      </p:pic>
      <p:sp>
        <p:nvSpPr>
          <p:cNvPr id="9" name="Title 8">
            <a:extLst>
              <a:ext uri="{FF2B5EF4-FFF2-40B4-BE49-F238E27FC236}">
                <a16:creationId xmlns:a16="http://schemas.microsoft.com/office/drawing/2014/main" id="{9C99CF7C-AFAB-48F1-8FC3-CCCE989822A6}"/>
              </a:ext>
            </a:extLst>
          </p:cNvPr>
          <p:cNvSpPr>
            <a:spLocks noGrp="1"/>
          </p:cNvSpPr>
          <p:nvPr>
            <p:ph type="ctrTitle"/>
          </p:nvPr>
        </p:nvSpPr>
        <p:spPr>
          <a:xfrm>
            <a:off x="1154955" y="1447800"/>
            <a:ext cx="8825658" cy="3329581"/>
          </a:xfrm>
        </p:spPr>
        <p:txBody>
          <a:bodyPr vert="horz" lIns="91440" tIns="45720" rIns="91440" bIns="45720" rtlCol="0">
            <a:normAutofit/>
          </a:bodyPr>
          <a:lstStyle/>
          <a:p>
            <a:r>
              <a:rPr lang="en-US" b="1" dirty="0"/>
              <a:t>Lyme Disease:</a:t>
            </a:r>
            <a:br>
              <a:rPr lang="en-US" dirty="0"/>
            </a:br>
            <a:r>
              <a:rPr lang="en-US" sz="4000" dirty="0"/>
              <a:t>Case Trends, Climate, and Risk Across the U.S.</a:t>
            </a:r>
          </a:p>
        </p:txBody>
      </p:sp>
      <p:sp>
        <p:nvSpPr>
          <p:cNvPr id="3" name="Content Placeholder 2">
            <a:extLst>
              <a:ext uri="{FF2B5EF4-FFF2-40B4-BE49-F238E27FC236}">
                <a16:creationId xmlns:a16="http://schemas.microsoft.com/office/drawing/2014/main" id="{CA8ECC17-4660-124A-8996-54F15FD169C0}"/>
              </a:ext>
            </a:extLst>
          </p:cNvPr>
          <p:cNvSpPr>
            <a:spLocks noGrp="1"/>
          </p:cNvSpPr>
          <p:nvPr>
            <p:ph type="subTitle" idx="1"/>
          </p:nvPr>
        </p:nvSpPr>
        <p:spPr>
          <a:xfrm>
            <a:off x="1154955" y="5524632"/>
            <a:ext cx="8825658" cy="861420"/>
          </a:xfrm>
        </p:spPr>
        <p:txBody>
          <a:bodyPr vert="horz" lIns="91440" tIns="45720" rIns="91440" bIns="45720" rtlCol="0">
            <a:normAutofit/>
          </a:bodyPr>
          <a:lstStyle/>
          <a:p>
            <a:r>
              <a:rPr lang="en-US" b="1" dirty="0"/>
              <a:t>Daniel </a:t>
            </a:r>
            <a:r>
              <a:rPr lang="en-US" b="1" dirty="0" err="1"/>
              <a:t>zapata</a:t>
            </a:r>
            <a:endParaRPr lang="en-US" b="1" dirty="0"/>
          </a:p>
          <a:p>
            <a:r>
              <a:rPr lang="en-US" b="1" dirty="0"/>
              <a:t>Nashville software school</a:t>
            </a:r>
          </a:p>
        </p:txBody>
      </p:sp>
      <p:sp>
        <p:nvSpPr>
          <p:cNvPr id="39" name="Rectangle 38">
            <a:extLst>
              <a:ext uri="{FF2B5EF4-FFF2-40B4-BE49-F238E27FC236}">
                <a16:creationId xmlns:a16="http://schemas.microsoft.com/office/drawing/2014/main" id="{AC06C169-D638-4037-8007-8B00C2FC5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05473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92986-9054-1A55-357A-ABDE9F84E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EC05D-AA1A-6838-D766-7C2347D7EF69}"/>
              </a:ext>
            </a:extLst>
          </p:cNvPr>
          <p:cNvSpPr>
            <a:spLocks noGrp="1"/>
          </p:cNvSpPr>
          <p:nvPr>
            <p:ph type="title"/>
          </p:nvPr>
        </p:nvSpPr>
        <p:spPr>
          <a:xfrm>
            <a:off x="1091761" y="162132"/>
            <a:ext cx="10558956" cy="719908"/>
          </a:xfrm>
        </p:spPr>
        <p:txBody>
          <a:bodyPr/>
          <a:lstStyle/>
          <a:p>
            <a:br>
              <a:rPr lang="en-US" b="1" dirty="0"/>
            </a:br>
            <a:r>
              <a:rPr lang="en-US" b="1" dirty="0"/>
              <a:t>States with the Highest Counts in 2008</a:t>
            </a:r>
          </a:p>
        </p:txBody>
      </p:sp>
      <p:pic>
        <p:nvPicPr>
          <p:cNvPr id="5" name="Picture 4">
            <a:extLst>
              <a:ext uri="{FF2B5EF4-FFF2-40B4-BE49-F238E27FC236}">
                <a16:creationId xmlns:a16="http://schemas.microsoft.com/office/drawing/2014/main" id="{74B00089-BC89-8F54-D637-549EB9B91421}"/>
              </a:ext>
            </a:extLst>
          </p:cNvPr>
          <p:cNvPicPr>
            <a:picLocks noChangeAspect="1"/>
          </p:cNvPicPr>
          <p:nvPr/>
        </p:nvPicPr>
        <p:blipFill>
          <a:blip r:embed="rId3"/>
          <a:stretch>
            <a:fillRect/>
          </a:stretch>
        </p:blipFill>
        <p:spPr>
          <a:xfrm>
            <a:off x="1306372" y="1253499"/>
            <a:ext cx="9579255" cy="5252354"/>
          </a:xfrm>
          <a:prstGeom prst="rect">
            <a:avLst/>
          </a:prstGeom>
        </p:spPr>
      </p:pic>
    </p:spTree>
    <p:extLst>
      <p:ext uri="{BB962C8B-B14F-4D97-AF65-F5344CB8AC3E}">
        <p14:creationId xmlns:p14="http://schemas.microsoft.com/office/powerpoint/2010/main" val="423860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909795B-EB1E-6B93-1824-DF2E8DFAF929}"/>
              </a:ext>
            </a:extLst>
          </p:cNvPr>
          <p:cNvSpPr txBox="1">
            <a:spLocks/>
          </p:cNvSpPr>
          <p:nvPr/>
        </p:nvSpPr>
        <p:spPr>
          <a:xfrm>
            <a:off x="266407" y="142751"/>
            <a:ext cx="7810500" cy="64528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200" b="1" dirty="0"/>
              <a:t>2023</a:t>
            </a:r>
          </a:p>
        </p:txBody>
      </p:sp>
      <p:pic>
        <p:nvPicPr>
          <p:cNvPr id="14" name="Picture 13">
            <a:extLst>
              <a:ext uri="{FF2B5EF4-FFF2-40B4-BE49-F238E27FC236}">
                <a16:creationId xmlns:a16="http://schemas.microsoft.com/office/drawing/2014/main" id="{60A2515D-7DBA-ADB4-5D69-487FA89F3B19}"/>
              </a:ext>
            </a:extLst>
          </p:cNvPr>
          <p:cNvPicPr>
            <a:picLocks noChangeAspect="1"/>
          </p:cNvPicPr>
          <p:nvPr/>
        </p:nvPicPr>
        <p:blipFill>
          <a:blip r:embed="rId3"/>
          <a:stretch>
            <a:fillRect/>
          </a:stretch>
        </p:blipFill>
        <p:spPr>
          <a:xfrm>
            <a:off x="1000584" y="935285"/>
            <a:ext cx="10190832" cy="5603464"/>
          </a:xfrm>
          <a:prstGeom prst="rect">
            <a:avLst/>
          </a:prstGeom>
        </p:spPr>
      </p:pic>
    </p:spTree>
    <p:extLst>
      <p:ext uri="{BB962C8B-B14F-4D97-AF65-F5344CB8AC3E}">
        <p14:creationId xmlns:p14="http://schemas.microsoft.com/office/powerpoint/2010/main" val="339888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CF63-1CFB-0AE2-80EB-C94E8A62CB7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0DDBA48-D6B7-CB63-203A-CB4E92C647E0}"/>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Counts in 2023</a:t>
            </a:r>
          </a:p>
        </p:txBody>
      </p:sp>
      <p:pic>
        <p:nvPicPr>
          <p:cNvPr id="14" name="Content Placeholder 13">
            <a:extLst>
              <a:ext uri="{FF2B5EF4-FFF2-40B4-BE49-F238E27FC236}">
                <a16:creationId xmlns:a16="http://schemas.microsoft.com/office/drawing/2014/main" id="{E7EDBF68-F4BE-980C-57F6-7F8DDF956C92}"/>
              </a:ext>
            </a:extLst>
          </p:cNvPr>
          <p:cNvPicPr>
            <a:picLocks noGrp="1" noChangeAspect="1"/>
          </p:cNvPicPr>
          <p:nvPr>
            <p:ph sz="half" idx="2"/>
          </p:nvPr>
        </p:nvPicPr>
        <p:blipFill>
          <a:blip r:embed="rId3"/>
          <a:stretch>
            <a:fillRect/>
          </a:stretch>
        </p:blipFill>
        <p:spPr>
          <a:xfrm>
            <a:off x="1230394" y="993229"/>
            <a:ext cx="9992257" cy="5621728"/>
          </a:xfrm>
          <a:prstGeom prst="rect">
            <a:avLst/>
          </a:prstGeom>
        </p:spPr>
      </p:pic>
    </p:spTree>
    <p:extLst>
      <p:ext uri="{BB962C8B-B14F-4D97-AF65-F5344CB8AC3E}">
        <p14:creationId xmlns:p14="http://schemas.microsoft.com/office/powerpoint/2010/main" val="12936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988B-CDF0-FC83-DFA7-9818440F14E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361F50E-DE57-5F18-E6F3-CA335E28D389}"/>
              </a:ext>
            </a:extLst>
          </p:cNvPr>
          <p:cNvPicPr>
            <a:picLocks noChangeAspect="1"/>
          </p:cNvPicPr>
          <p:nvPr/>
        </p:nvPicPr>
        <p:blipFill>
          <a:blip r:embed="rId3"/>
          <a:stretch>
            <a:fillRect/>
          </a:stretch>
        </p:blipFill>
        <p:spPr>
          <a:xfrm>
            <a:off x="1156444" y="1043141"/>
            <a:ext cx="9879112" cy="5485574"/>
          </a:xfrm>
          <a:prstGeom prst="rect">
            <a:avLst/>
          </a:prstGeom>
        </p:spPr>
      </p:pic>
      <p:sp>
        <p:nvSpPr>
          <p:cNvPr id="21" name="Title 1">
            <a:extLst>
              <a:ext uri="{FF2B5EF4-FFF2-40B4-BE49-F238E27FC236}">
                <a16:creationId xmlns:a16="http://schemas.microsoft.com/office/drawing/2014/main" id="{9F200179-32B0-9EE9-0DED-6E273A399333}"/>
              </a:ext>
            </a:extLst>
          </p:cNvPr>
          <p:cNvSpPr txBox="1">
            <a:spLocks/>
          </p:cNvSpPr>
          <p:nvPr/>
        </p:nvSpPr>
        <p:spPr>
          <a:xfrm>
            <a:off x="1633044" y="18739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 Increase</a:t>
            </a:r>
          </a:p>
        </p:txBody>
      </p:sp>
    </p:spTree>
    <p:extLst>
      <p:ext uri="{BB962C8B-B14F-4D97-AF65-F5344CB8AC3E}">
        <p14:creationId xmlns:p14="http://schemas.microsoft.com/office/powerpoint/2010/main" val="378341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74F4-EFA4-D1B2-6157-D45FBEDC9A8C}"/>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353C50E-3F6B-E7ED-F54C-0D2135AABD51}"/>
              </a:ext>
            </a:extLst>
          </p:cNvPr>
          <p:cNvSpPr/>
          <p:nvPr/>
        </p:nvSpPr>
        <p:spPr>
          <a:xfrm>
            <a:off x="1235821" y="1255490"/>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Total Cases</a:t>
            </a:r>
          </a:p>
        </p:txBody>
      </p:sp>
      <p:sp>
        <p:nvSpPr>
          <p:cNvPr id="16" name="Rectangle: Rounded Corners 15">
            <a:extLst>
              <a:ext uri="{FF2B5EF4-FFF2-40B4-BE49-F238E27FC236}">
                <a16:creationId xmlns:a16="http://schemas.microsoft.com/office/drawing/2014/main" id="{91BABFA8-2B79-D832-DC73-71D7B55BAFA0}"/>
              </a:ext>
            </a:extLst>
          </p:cNvPr>
          <p:cNvSpPr/>
          <p:nvPr/>
        </p:nvSpPr>
        <p:spPr>
          <a:xfrm>
            <a:off x="7198856" y="1255489"/>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 Change</a:t>
            </a:r>
          </a:p>
        </p:txBody>
      </p:sp>
      <p:pic>
        <p:nvPicPr>
          <p:cNvPr id="18" name="Picture 17">
            <a:extLst>
              <a:ext uri="{FF2B5EF4-FFF2-40B4-BE49-F238E27FC236}">
                <a16:creationId xmlns:a16="http://schemas.microsoft.com/office/drawing/2014/main" id="{D7028F94-8FA2-A217-0320-C882CA4E96AE}"/>
              </a:ext>
            </a:extLst>
          </p:cNvPr>
          <p:cNvPicPr>
            <a:picLocks noChangeAspect="1"/>
          </p:cNvPicPr>
          <p:nvPr/>
        </p:nvPicPr>
        <p:blipFill>
          <a:blip r:embed="rId3"/>
          <a:stretch>
            <a:fillRect/>
          </a:stretch>
        </p:blipFill>
        <p:spPr>
          <a:xfrm>
            <a:off x="6431727" y="2864800"/>
            <a:ext cx="5002672" cy="2607324"/>
          </a:xfrm>
          <a:prstGeom prst="rect">
            <a:avLst/>
          </a:prstGeom>
        </p:spPr>
      </p:pic>
      <p:pic>
        <p:nvPicPr>
          <p:cNvPr id="20" name="Picture 19">
            <a:extLst>
              <a:ext uri="{FF2B5EF4-FFF2-40B4-BE49-F238E27FC236}">
                <a16:creationId xmlns:a16="http://schemas.microsoft.com/office/drawing/2014/main" id="{A8A19E63-E628-D5A2-6CF6-B3C3A1BC67E7}"/>
              </a:ext>
            </a:extLst>
          </p:cNvPr>
          <p:cNvPicPr>
            <a:picLocks noChangeAspect="1"/>
          </p:cNvPicPr>
          <p:nvPr/>
        </p:nvPicPr>
        <p:blipFill>
          <a:blip r:embed="rId4"/>
          <a:stretch>
            <a:fillRect/>
          </a:stretch>
        </p:blipFill>
        <p:spPr>
          <a:xfrm>
            <a:off x="468692" y="2864800"/>
            <a:ext cx="5002673" cy="2620965"/>
          </a:xfrm>
          <a:prstGeom prst="rect">
            <a:avLst/>
          </a:prstGeom>
        </p:spPr>
      </p:pic>
    </p:spTree>
    <p:extLst>
      <p:ext uri="{BB962C8B-B14F-4D97-AF65-F5344CB8AC3E}">
        <p14:creationId xmlns:p14="http://schemas.microsoft.com/office/powerpoint/2010/main" val="352142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FACB-0A0C-219C-E12B-8530879F8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AA6FD-82F3-0877-2C6C-FFFD2B38D4AA}"/>
              </a:ext>
            </a:extLst>
          </p:cNvPr>
          <p:cNvSpPr>
            <a:spLocks noGrp="1"/>
          </p:cNvSpPr>
          <p:nvPr>
            <p:ph type="title"/>
          </p:nvPr>
        </p:nvSpPr>
        <p:spPr>
          <a:xfrm>
            <a:off x="1091761" y="210258"/>
            <a:ext cx="10558956" cy="719908"/>
          </a:xfrm>
        </p:spPr>
        <p:txBody>
          <a:bodyPr/>
          <a:lstStyle/>
          <a:p>
            <a:pPr algn="ctr"/>
            <a:br>
              <a:rPr lang="en-US" b="1" dirty="0"/>
            </a:br>
            <a:r>
              <a:rPr lang="en-US" b="1" dirty="0"/>
              <a:t>US Cases vs Average Temperature</a:t>
            </a:r>
          </a:p>
        </p:txBody>
      </p:sp>
      <p:pic>
        <p:nvPicPr>
          <p:cNvPr id="7" name="Picture 6">
            <a:extLst>
              <a:ext uri="{FF2B5EF4-FFF2-40B4-BE49-F238E27FC236}">
                <a16:creationId xmlns:a16="http://schemas.microsoft.com/office/drawing/2014/main" id="{26AA6D72-804E-92BD-654A-65C226EA8D52}"/>
              </a:ext>
            </a:extLst>
          </p:cNvPr>
          <p:cNvPicPr>
            <a:picLocks noChangeAspect="1"/>
          </p:cNvPicPr>
          <p:nvPr/>
        </p:nvPicPr>
        <p:blipFill>
          <a:blip r:embed="rId3"/>
          <a:stretch>
            <a:fillRect/>
          </a:stretch>
        </p:blipFill>
        <p:spPr>
          <a:xfrm>
            <a:off x="2062586" y="1207296"/>
            <a:ext cx="8066827" cy="5314322"/>
          </a:xfrm>
          <a:prstGeom prst="rect">
            <a:avLst/>
          </a:prstGeom>
        </p:spPr>
      </p:pic>
    </p:spTree>
    <p:extLst>
      <p:ext uri="{BB962C8B-B14F-4D97-AF65-F5344CB8AC3E}">
        <p14:creationId xmlns:p14="http://schemas.microsoft.com/office/powerpoint/2010/main" val="50499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02C2-C745-E071-17BF-2B681BBD847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E852B9F-5CDE-312F-DCA5-52A5909AC177}"/>
              </a:ext>
            </a:extLst>
          </p:cNvPr>
          <p:cNvSpPr txBox="1">
            <a:spLocks/>
          </p:cNvSpPr>
          <p:nvPr/>
        </p:nvSpPr>
        <p:spPr>
          <a:xfrm>
            <a:off x="816522" y="182429"/>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b="1" dirty="0"/>
              <a:t>US Average Winter Temperature</a:t>
            </a:r>
          </a:p>
        </p:txBody>
      </p:sp>
      <p:pic>
        <p:nvPicPr>
          <p:cNvPr id="6" name="Picture 5">
            <a:extLst>
              <a:ext uri="{FF2B5EF4-FFF2-40B4-BE49-F238E27FC236}">
                <a16:creationId xmlns:a16="http://schemas.microsoft.com/office/drawing/2014/main" id="{6B52F9A7-4CA2-CB92-BA37-43B526596DD2}"/>
              </a:ext>
            </a:extLst>
          </p:cNvPr>
          <p:cNvPicPr>
            <a:picLocks noChangeAspect="1"/>
          </p:cNvPicPr>
          <p:nvPr/>
        </p:nvPicPr>
        <p:blipFill>
          <a:blip r:embed="rId3"/>
          <a:stretch>
            <a:fillRect/>
          </a:stretch>
        </p:blipFill>
        <p:spPr>
          <a:xfrm>
            <a:off x="1557896" y="1361141"/>
            <a:ext cx="9076207" cy="4892464"/>
          </a:xfrm>
          <a:prstGeom prst="rect">
            <a:avLst/>
          </a:prstGeom>
        </p:spPr>
      </p:pic>
    </p:spTree>
    <p:extLst>
      <p:ext uri="{BB962C8B-B14F-4D97-AF65-F5344CB8AC3E}">
        <p14:creationId xmlns:p14="http://schemas.microsoft.com/office/powerpoint/2010/main" val="290193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4E5D-93B1-C967-F25C-6E9F75BB7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25D5E-C76E-7D8C-82AD-E9F886111B94}"/>
              </a:ext>
            </a:extLst>
          </p:cNvPr>
          <p:cNvSpPr>
            <a:spLocks noGrp="1"/>
          </p:cNvSpPr>
          <p:nvPr>
            <p:ph type="title"/>
          </p:nvPr>
        </p:nvSpPr>
        <p:spPr>
          <a:xfrm>
            <a:off x="1091761" y="210258"/>
            <a:ext cx="10558956" cy="719908"/>
          </a:xfrm>
        </p:spPr>
        <p:txBody>
          <a:bodyPr/>
          <a:lstStyle/>
          <a:p>
            <a:pPr algn="ctr"/>
            <a:br>
              <a:rPr lang="en-US" b="1" dirty="0"/>
            </a:br>
            <a:r>
              <a:rPr lang="en-US" b="1" dirty="0"/>
              <a:t>Northeast Average Winter Temperature</a:t>
            </a:r>
          </a:p>
        </p:txBody>
      </p:sp>
      <p:pic>
        <p:nvPicPr>
          <p:cNvPr id="5" name="Picture 4">
            <a:extLst>
              <a:ext uri="{FF2B5EF4-FFF2-40B4-BE49-F238E27FC236}">
                <a16:creationId xmlns:a16="http://schemas.microsoft.com/office/drawing/2014/main" id="{47DCEE0F-847A-20E7-3275-3823690E0C85}"/>
              </a:ext>
            </a:extLst>
          </p:cNvPr>
          <p:cNvPicPr>
            <a:picLocks noChangeAspect="1"/>
          </p:cNvPicPr>
          <p:nvPr/>
        </p:nvPicPr>
        <p:blipFill>
          <a:blip r:embed="rId3"/>
          <a:stretch>
            <a:fillRect/>
          </a:stretch>
        </p:blipFill>
        <p:spPr>
          <a:xfrm>
            <a:off x="1523604" y="1294792"/>
            <a:ext cx="9144792" cy="4930567"/>
          </a:xfrm>
          <a:prstGeom prst="rect">
            <a:avLst/>
          </a:prstGeom>
        </p:spPr>
      </p:pic>
    </p:spTree>
    <p:extLst>
      <p:ext uri="{BB962C8B-B14F-4D97-AF65-F5344CB8AC3E}">
        <p14:creationId xmlns:p14="http://schemas.microsoft.com/office/powerpoint/2010/main" val="221412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92DB-086B-62FA-2A53-D0CE9E4CE77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EA3F766-9B54-1BBB-B573-9C1054B969C9}"/>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Northeast Cases vs. Average Winter Temperature</a:t>
            </a:r>
          </a:p>
        </p:txBody>
      </p:sp>
      <p:pic>
        <p:nvPicPr>
          <p:cNvPr id="8" name="Picture 7">
            <a:extLst>
              <a:ext uri="{FF2B5EF4-FFF2-40B4-BE49-F238E27FC236}">
                <a16:creationId xmlns:a16="http://schemas.microsoft.com/office/drawing/2014/main" id="{2B5A747D-3141-9A20-8EFA-07CA93005F30}"/>
              </a:ext>
            </a:extLst>
          </p:cNvPr>
          <p:cNvPicPr>
            <a:picLocks noChangeAspect="1"/>
          </p:cNvPicPr>
          <p:nvPr/>
        </p:nvPicPr>
        <p:blipFill>
          <a:blip r:embed="rId3"/>
          <a:stretch>
            <a:fillRect/>
          </a:stretch>
        </p:blipFill>
        <p:spPr>
          <a:xfrm>
            <a:off x="2112579" y="1070137"/>
            <a:ext cx="7821492" cy="5352553"/>
          </a:xfrm>
          <a:prstGeom prst="rect">
            <a:avLst/>
          </a:prstGeom>
        </p:spPr>
      </p:pic>
    </p:spTree>
    <p:extLst>
      <p:ext uri="{BB962C8B-B14F-4D97-AF65-F5344CB8AC3E}">
        <p14:creationId xmlns:p14="http://schemas.microsoft.com/office/powerpoint/2010/main" val="399620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8E6E5-E403-CD80-CB0C-AD1211E3E3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0F98C-FC6A-7B36-DAC8-4EAD5B8FBD40}"/>
              </a:ext>
            </a:extLst>
          </p:cNvPr>
          <p:cNvSpPr>
            <a:spLocks noGrp="1"/>
          </p:cNvSpPr>
          <p:nvPr>
            <p:ph type="title"/>
          </p:nvPr>
        </p:nvSpPr>
        <p:spPr>
          <a:xfrm>
            <a:off x="1091761" y="210258"/>
            <a:ext cx="10558956" cy="719908"/>
          </a:xfrm>
        </p:spPr>
        <p:txBody>
          <a:bodyPr/>
          <a:lstStyle/>
          <a:p>
            <a:pPr algn="ctr"/>
            <a:br>
              <a:rPr lang="en-US" b="1" dirty="0"/>
            </a:br>
            <a:r>
              <a:rPr lang="en-US" b="1" dirty="0"/>
              <a:t>Ohio Average Winter Temperature</a:t>
            </a:r>
          </a:p>
        </p:txBody>
      </p:sp>
      <p:pic>
        <p:nvPicPr>
          <p:cNvPr id="4" name="Picture 3">
            <a:extLst>
              <a:ext uri="{FF2B5EF4-FFF2-40B4-BE49-F238E27FC236}">
                <a16:creationId xmlns:a16="http://schemas.microsoft.com/office/drawing/2014/main" id="{C8AD9A84-9FB4-6556-C976-959DDDDC4A26}"/>
              </a:ext>
            </a:extLst>
          </p:cNvPr>
          <p:cNvPicPr>
            <a:picLocks noChangeAspect="1"/>
          </p:cNvPicPr>
          <p:nvPr/>
        </p:nvPicPr>
        <p:blipFill>
          <a:blip r:embed="rId3"/>
          <a:stretch>
            <a:fillRect/>
          </a:stretch>
        </p:blipFill>
        <p:spPr>
          <a:xfrm>
            <a:off x="1725551" y="1361140"/>
            <a:ext cx="8740897" cy="4892464"/>
          </a:xfrm>
          <a:prstGeom prst="rect">
            <a:avLst/>
          </a:prstGeom>
        </p:spPr>
      </p:pic>
    </p:spTree>
    <p:extLst>
      <p:ext uri="{BB962C8B-B14F-4D97-AF65-F5344CB8AC3E}">
        <p14:creationId xmlns:p14="http://schemas.microsoft.com/office/powerpoint/2010/main" val="364310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9607A-1079-0440-B136-F827E83999C2}"/>
              </a:ext>
            </a:extLst>
          </p:cNvPr>
          <p:cNvSpPr>
            <a:spLocks noGrp="1"/>
          </p:cNvSpPr>
          <p:nvPr>
            <p:ph type="body" sz="quarter" idx="10"/>
          </p:nvPr>
        </p:nvSpPr>
        <p:spPr>
          <a:xfrm>
            <a:off x="1040894" y="2286000"/>
            <a:ext cx="6952223" cy="2904530"/>
          </a:xfrm>
        </p:spPr>
        <p:txBody>
          <a:bodyPr/>
          <a:lstStyle/>
          <a:p>
            <a:pPr>
              <a:lnSpc>
                <a:spcPct val="110000"/>
              </a:lnSpc>
            </a:pPr>
            <a:r>
              <a:rPr lang="en-US" b="1" dirty="0">
                <a:cs typeface="Calibri"/>
              </a:rPr>
              <a:t>01. Grew up in New York</a:t>
            </a:r>
            <a:endParaRPr lang="en-US" dirty="0">
              <a:cs typeface="Calibri"/>
            </a:endParaRPr>
          </a:p>
          <a:p>
            <a:pPr>
              <a:lnSpc>
                <a:spcPct val="110000"/>
              </a:lnSpc>
            </a:pPr>
            <a:r>
              <a:rPr lang="en-US" b="1" dirty="0">
                <a:cs typeface="Calibri"/>
              </a:rPr>
              <a:t>02. Spent time outdoors</a:t>
            </a:r>
            <a:endParaRPr lang="en-US" dirty="0">
              <a:cs typeface="Calibri"/>
            </a:endParaRPr>
          </a:p>
          <a:p>
            <a:pPr>
              <a:lnSpc>
                <a:spcPct val="110000"/>
              </a:lnSpc>
            </a:pPr>
            <a:r>
              <a:rPr lang="en-US" b="1" dirty="0">
                <a:cs typeface="Calibri"/>
              </a:rPr>
              <a:t>03. Road trips across the Northeast</a:t>
            </a:r>
            <a:endParaRPr lang="en-US" dirty="0">
              <a:cs typeface="Calibri"/>
            </a:endParaRPr>
          </a:p>
          <a:p>
            <a:pPr>
              <a:lnSpc>
                <a:spcPct val="110000"/>
              </a:lnSpc>
            </a:pPr>
            <a:r>
              <a:rPr lang="en-US" b="1" dirty="0">
                <a:cs typeface="Calibri"/>
              </a:rPr>
              <a:t>04. Contracted Lyme disease twice</a:t>
            </a:r>
            <a:endParaRPr lang="en-US" dirty="0">
              <a:cs typeface="Calibri"/>
            </a:endParaRPr>
          </a:p>
          <a:p>
            <a:pPr>
              <a:lnSpc>
                <a:spcPct val="110000"/>
              </a:lnSpc>
            </a:pPr>
            <a:r>
              <a:rPr lang="en-US" b="1" dirty="0">
                <a:cs typeface="Calibri"/>
              </a:rPr>
              <a:t>05. Explore risk in Nashville, TN</a:t>
            </a:r>
            <a:endParaRPr lang="en-US" dirty="0"/>
          </a:p>
          <a:p>
            <a:endParaRPr lang="en-US" dirty="0"/>
          </a:p>
        </p:txBody>
      </p:sp>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b="1" dirty="0"/>
              <a:t>Motivation</a:t>
            </a:r>
          </a:p>
        </p:txBody>
      </p:sp>
      <p:pic>
        <p:nvPicPr>
          <p:cNvPr id="1028" name="Picture 4" descr="Location of Hawthorne, New York">
            <a:extLst>
              <a:ext uri="{FF2B5EF4-FFF2-40B4-BE49-F238E27FC236}">
                <a16:creationId xmlns:a16="http://schemas.microsoft.com/office/drawing/2014/main" id="{1419C0FA-3042-EC48-B7A6-3E721B429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57" y="804040"/>
            <a:ext cx="5694943" cy="505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7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C85B-FB38-380B-6E11-39621B9C25A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AB932F1-F9CB-710E-FC96-4DE4C3BCD975}"/>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Ohio Cases vs. Average Winter Temperature</a:t>
            </a:r>
          </a:p>
        </p:txBody>
      </p:sp>
      <p:pic>
        <p:nvPicPr>
          <p:cNvPr id="3" name="Picture 2">
            <a:extLst>
              <a:ext uri="{FF2B5EF4-FFF2-40B4-BE49-F238E27FC236}">
                <a16:creationId xmlns:a16="http://schemas.microsoft.com/office/drawing/2014/main" id="{D955C887-E0BF-EDC3-A6A8-3FC13F448F3A}"/>
              </a:ext>
            </a:extLst>
          </p:cNvPr>
          <p:cNvPicPr>
            <a:picLocks noChangeAspect="1"/>
          </p:cNvPicPr>
          <p:nvPr/>
        </p:nvPicPr>
        <p:blipFill>
          <a:blip r:embed="rId3"/>
          <a:stretch>
            <a:fillRect/>
          </a:stretch>
        </p:blipFill>
        <p:spPr>
          <a:xfrm>
            <a:off x="2011326" y="1109415"/>
            <a:ext cx="8169348" cy="4922947"/>
          </a:xfrm>
          <a:prstGeom prst="rect">
            <a:avLst/>
          </a:prstGeom>
        </p:spPr>
      </p:pic>
    </p:spTree>
    <p:extLst>
      <p:ext uri="{BB962C8B-B14F-4D97-AF65-F5344CB8AC3E}">
        <p14:creationId xmlns:p14="http://schemas.microsoft.com/office/powerpoint/2010/main" val="239837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DA904-CBF0-DE1D-FAF0-01C200B85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A0AD3-9263-48F5-DE76-AE873063E668}"/>
              </a:ext>
            </a:extLst>
          </p:cNvPr>
          <p:cNvSpPr>
            <a:spLocks noGrp="1"/>
          </p:cNvSpPr>
          <p:nvPr>
            <p:ph type="title"/>
          </p:nvPr>
        </p:nvSpPr>
        <p:spPr>
          <a:xfrm>
            <a:off x="1091761" y="210258"/>
            <a:ext cx="10558956" cy="719908"/>
          </a:xfrm>
        </p:spPr>
        <p:txBody>
          <a:bodyPr/>
          <a:lstStyle/>
          <a:p>
            <a:pPr algn="ctr"/>
            <a:br>
              <a:rPr lang="en-US" b="1" dirty="0"/>
            </a:br>
            <a:r>
              <a:rPr lang="en-US" sz="4000" b="1" dirty="0"/>
              <a:t>West Virginia Average Winter Temperature</a:t>
            </a:r>
          </a:p>
        </p:txBody>
      </p:sp>
      <p:pic>
        <p:nvPicPr>
          <p:cNvPr id="5" name="Picture 4">
            <a:extLst>
              <a:ext uri="{FF2B5EF4-FFF2-40B4-BE49-F238E27FC236}">
                <a16:creationId xmlns:a16="http://schemas.microsoft.com/office/drawing/2014/main" id="{318BACF3-7EA3-C278-D3AE-60FAE446AB54}"/>
              </a:ext>
            </a:extLst>
          </p:cNvPr>
          <p:cNvPicPr>
            <a:picLocks noChangeAspect="1"/>
          </p:cNvPicPr>
          <p:nvPr/>
        </p:nvPicPr>
        <p:blipFill>
          <a:blip r:embed="rId3"/>
          <a:stretch>
            <a:fillRect/>
          </a:stretch>
        </p:blipFill>
        <p:spPr>
          <a:xfrm>
            <a:off x="1656965" y="1357854"/>
            <a:ext cx="8878069" cy="4930567"/>
          </a:xfrm>
          <a:prstGeom prst="rect">
            <a:avLst/>
          </a:prstGeom>
        </p:spPr>
      </p:pic>
    </p:spTree>
    <p:extLst>
      <p:ext uri="{BB962C8B-B14F-4D97-AF65-F5344CB8AC3E}">
        <p14:creationId xmlns:p14="http://schemas.microsoft.com/office/powerpoint/2010/main" val="178808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33345-591D-F2A1-B707-B56EA1FE3E1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0B3213A-E579-65E9-A43B-4526F071513F}"/>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West Virginia Cases vs. Average Winter Temperature</a:t>
            </a:r>
          </a:p>
        </p:txBody>
      </p:sp>
      <p:pic>
        <p:nvPicPr>
          <p:cNvPr id="4" name="Picture 3">
            <a:extLst>
              <a:ext uri="{FF2B5EF4-FFF2-40B4-BE49-F238E27FC236}">
                <a16:creationId xmlns:a16="http://schemas.microsoft.com/office/drawing/2014/main" id="{23CC9A7E-C968-D73F-B87C-6328F078BBEA}"/>
              </a:ext>
            </a:extLst>
          </p:cNvPr>
          <p:cNvPicPr>
            <a:picLocks noChangeAspect="1"/>
          </p:cNvPicPr>
          <p:nvPr/>
        </p:nvPicPr>
        <p:blipFill>
          <a:blip r:embed="rId3"/>
          <a:stretch>
            <a:fillRect/>
          </a:stretch>
        </p:blipFill>
        <p:spPr>
          <a:xfrm>
            <a:off x="1895112" y="1345899"/>
            <a:ext cx="8169348" cy="4922947"/>
          </a:xfrm>
          <a:prstGeom prst="rect">
            <a:avLst/>
          </a:prstGeom>
        </p:spPr>
      </p:pic>
    </p:spTree>
    <p:extLst>
      <p:ext uri="{BB962C8B-B14F-4D97-AF65-F5344CB8AC3E}">
        <p14:creationId xmlns:p14="http://schemas.microsoft.com/office/powerpoint/2010/main" val="63657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0280C-BFA8-A0C0-9B8A-4A2B2F730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55649-11C6-8A5C-B55B-53AADDDF3175}"/>
              </a:ext>
            </a:extLst>
          </p:cNvPr>
          <p:cNvSpPr>
            <a:spLocks noGrp="1"/>
          </p:cNvSpPr>
          <p:nvPr>
            <p:ph type="title"/>
          </p:nvPr>
        </p:nvSpPr>
        <p:spPr>
          <a:xfrm>
            <a:off x="1091761" y="210258"/>
            <a:ext cx="10558956" cy="719908"/>
          </a:xfrm>
        </p:spPr>
        <p:txBody>
          <a:bodyPr/>
          <a:lstStyle/>
          <a:p>
            <a:pPr algn="ctr"/>
            <a:br>
              <a:rPr lang="en-US" b="1" dirty="0"/>
            </a:br>
            <a:r>
              <a:rPr lang="en-US" b="1" dirty="0"/>
              <a:t>Incidence Rates 2023</a:t>
            </a:r>
            <a:endParaRPr lang="en-US" sz="4000" b="1" dirty="0"/>
          </a:p>
        </p:txBody>
      </p:sp>
      <p:pic>
        <p:nvPicPr>
          <p:cNvPr id="4" name="Picture 3">
            <a:extLst>
              <a:ext uri="{FF2B5EF4-FFF2-40B4-BE49-F238E27FC236}">
                <a16:creationId xmlns:a16="http://schemas.microsoft.com/office/drawing/2014/main" id="{48AE009E-6C6E-AC46-5D25-3D4E5C4417C8}"/>
              </a:ext>
            </a:extLst>
          </p:cNvPr>
          <p:cNvPicPr>
            <a:picLocks noChangeAspect="1"/>
          </p:cNvPicPr>
          <p:nvPr/>
        </p:nvPicPr>
        <p:blipFill>
          <a:blip r:embed="rId3"/>
          <a:stretch>
            <a:fillRect/>
          </a:stretch>
        </p:blipFill>
        <p:spPr>
          <a:xfrm>
            <a:off x="1523604" y="1299127"/>
            <a:ext cx="9144792" cy="4953429"/>
          </a:xfrm>
          <a:prstGeom prst="rect">
            <a:avLst/>
          </a:prstGeom>
        </p:spPr>
      </p:pic>
    </p:spTree>
    <p:extLst>
      <p:ext uri="{BB962C8B-B14F-4D97-AF65-F5344CB8AC3E}">
        <p14:creationId xmlns:p14="http://schemas.microsoft.com/office/powerpoint/2010/main" val="202739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7C1E-B64D-2632-9899-94E64CD0FA8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CCBC120-1A8B-1C72-AE04-7B61A3E41E39}"/>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Case Counts</a:t>
            </a:r>
          </a:p>
        </p:txBody>
      </p:sp>
      <p:pic>
        <p:nvPicPr>
          <p:cNvPr id="6" name="Picture 5">
            <a:extLst>
              <a:ext uri="{FF2B5EF4-FFF2-40B4-BE49-F238E27FC236}">
                <a16:creationId xmlns:a16="http://schemas.microsoft.com/office/drawing/2014/main" id="{9D793C6F-4DA3-F7E2-F2AA-8C6E0EA7E7ED}"/>
              </a:ext>
            </a:extLst>
          </p:cNvPr>
          <p:cNvPicPr>
            <a:picLocks noChangeAspect="1"/>
          </p:cNvPicPr>
          <p:nvPr/>
        </p:nvPicPr>
        <p:blipFill>
          <a:blip r:embed="rId3"/>
          <a:stretch>
            <a:fillRect/>
          </a:stretch>
        </p:blipFill>
        <p:spPr>
          <a:xfrm>
            <a:off x="1664586" y="1231206"/>
            <a:ext cx="8862828" cy="4900085"/>
          </a:xfrm>
          <a:prstGeom prst="rect">
            <a:avLst/>
          </a:prstGeom>
        </p:spPr>
      </p:pic>
    </p:spTree>
    <p:extLst>
      <p:ext uri="{BB962C8B-B14F-4D97-AF65-F5344CB8AC3E}">
        <p14:creationId xmlns:p14="http://schemas.microsoft.com/office/powerpoint/2010/main" val="174189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E9C03-D2C5-6707-3605-B184F16CB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854D9-D6BF-7FB9-B0EC-BE5454E48BF0}"/>
              </a:ext>
            </a:extLst>
          </p:cNvPr>
          <p:cNvSpPr>
            <a:spLocks noGrp="1"/>
          </p:cNvSpPr>
          <p:nvPr>
            <p:ph type="title"/>
          </p:nvPr>
        </p:nvSpPr>
        <p:spPr>
          <a:xfrm>
            <a:off x="1091761" y="210258"/>
            <a:ext cx="10558956" cy="719908"/>
          </a:xfrm>
        </p:spPr>
        <p:txBody>
          <a:bodyPr/>
          <a:lstStyle/>
          <a:p>
            <a:pPr algn="ctr"/>
            <a:br>
              <a:rPr lang="en-US" b="1" dirty="0"/>
            </a:br>
            <a:r>
              <a:rPr lang="en-US" b="1" dirty="0"/>
              <a:t>Tennessee Cases 2023</a:t>
            </a:r>
            <a:endParaRPr lang="en-US" sz="4000" b="1" dirty="0"/>
          </a:p>
        </p:txBody>
      </p:sp>
      <p:pic>
        <p:nvPicPr>
          <p:cNvPr id="5" name="Picture 4">
            <a:extLst>
              <a:ext uri="{FF2B5EF4-FFF2-40B4-BE49-F238E27FC236}">
                <a16:creationId xmlns:a16="http://schemas.microsoft.com/office/drawing/2014/main" id="{CA54B9DE-D4CE-BC36-A552-5F887D1ADD07}"/>
              </a:ext>
            </a:extLst>
          </p:cNvPr>
          <p:cNvPicPr>
            <a:picLocks noChangeAspect="1"/>
          </p:cNvPicPr>
          <p:nvPr/>
        </p:nvPicPr>
        <p:blipFill>
          <a:blip r:embed="rId3"/>
          <a:stretch>
            <a:fillRect/>
          </a:stretch>
        </p:blipFill>
        <p:spPr>
          <a:xfrm>
            <a:off x="889419" y="2286000"/>
            <a:ext cx="10413162" cy="3742434"/>
          </a:xfrm>
          <a:prstGeom prst="rect">
            <a:avLst/>
          </a:prstGeom>
        </p:spPr>
      </p:pic>
    </p:spTree>
    <p:extLst>
      <p:ext uri="{BB962C8B-B14F-4D97-AF65-F5344CB8AC3E}">
        <p14:creationId xmlns:p14="http://schemas.microsoft.com/office/powerpoint/2010/main" val="18069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8CFE1-10C0-79F7-607C-9F24D1B285F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C7BC-3A84-96BB-B9B0-3E053CB7DEB9}"/>
              </a:ext>
            </a:extLst>
          </p:cNvPr>
          <p:cNvSpPr txBox="1">
            <a:spLocks/>
          </p:cNvSpPr>
          <p:nvPr/>
        </p:nvSpPr>
        <p:spPr>
          <a:xfrm>
            <a:off x="684542" y="40527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County Incidence Rates 2023</a:t>
            </a:r>
          </a:p>
        </p:txBody>
      </p:sp>
      <p:pic>
        <p:nvPicPr>
          <p:cNvPr id="3" name="Picture 2">
            <a:extLst>
              <a:ext uri="{FF2B5EF4-FFF2-40B4-BE49-F238E27FC236}">
                <a16:creationId xmlns:a16="http://schemas.microsoft.com/office/drawing/2014/main" id="{4C0DBA53-2AD7-B432-2D53-6B8AB9EC7D4E}"/>
              </a:ext>
            </a:extLst>
          </p:cNvPr>
          <p:cNvPicPr>
            <a:picLocks noChangeAspect="1"/>
          </p:cNvPicPr>
          <p:nvPr/>
        </p:nvPicPr>
        <p:blipFill>
          <a:blip r:embed="rId3"/>
          <a:stretch>
            <a:fillRect/>
          </a:stretch>
        </p:blipFill>
        <p:spPr>
          <a:xfrm>
            <a:off x="1554407" y="2333487"/>
            <a:ext cx="9335433" cy="3096905"/>
          </a:xfrm>
          <a:prstGeom prst="rect">
            <a:avLst/>
          </a:prstGeom>
        </p:spPr>
      </p:pic>
    </p:spTree>
    <p:extLst>
      <p:ext uri="{BB962C8B-B14F-4D97-AF65-F5344CB8AC3E}">
        <p14:creationId xmlns:p14="http://schemas.microsoft.com/office/powerpoint/2010/main" val="356736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EA75F-6574-6087-06B4-1CBEF11C1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56E5D-21B9-8A4B-6565-A0B05582E3CE}"/>
              </a:ext>
            </a:extLst>
          </p:cNvPr>
          <p:cNvSpPr>
            <a:spLocks noGrp="1"/>
          </p:cNvSpPr>
          <p:nvPr>
            <p:ph type="title"/>
          </p:nvPr>
        </p:nvSpPr>
        <p:spPr>
          <a:xfrm>
            <a:off x="-1099646" y="206339"/>
            <a:ext cx="10558956" cy="719908"/>
          </a:xfrm>
        </p:spPr>
        <p:txBody>
          <a:bodyPr/>
          <a:lstStyle/>
          <a:p>
            <a:pPr algn="ctr"/>
            <a:br>
              <a:rPr lang="en-US" b="1" dirty="0"/>
            </a:br>
            <a:r>
              <a:rPr lang="en-US" b="1" dirty="0"/>
              <a:t>Davidson County Case Counts</a:t>
            </a:r>
            <a:endParaRPr lang="en-US" sz="4000" b="1" dirty="0"/>
          </a:p>
        </p:txBody>
      </p:sp>
      <p:pic>
        <p:nvPicPr>
          <p:cNvPr id="4" name="Picture 3">
            <a:extLst>
              <a:ext uri="{FF2B5EF4-FFF2-40B4-BE49-F238E27FC236}">
                <a16:creationId xmlns:a16="http://schemas.microsoft.com/office/drawing/2014/main" id="{7750D738-0F4D-3866-5446-CF0FF088BFE1}"/>
              </a:ext>
            </a:extLst>
          </p:cNvPr>
          <p:cNvPicPr>
            <a:picLocks noChangeAspect="1"/>
          </p:cNvPicPr>
          <p:nvPr/>
        </p:nvPicPr>
        <p:blipFill>
          <a:blip r:embed="rId3"/>
          <a:stretch>
            <a:fillRect/>
          </a:stretch>
        </p:blipFill>
        <p:spPr>
          <a:xfrm>
            <a:off x="1851675" y="1323036"/>
            <a:ext cx="8740897" cy="4968671"/>
          </a:xfrm>
          <a:prstGeom prst="rect">
            <a:avLst/>
          </a:prstGeom>
        </p:spPr>
      </p:pic>
    </p:spTree>
    <p:extLst>
      <p:ext uri="{BB962C8B-B14F-4D97-AF65-F5344CB8AC3E}">
        <p14:creationId xmlns:p14="http://schemas.microsoft.com/office/powerpoint/2010/main" val="287509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20E3-27DC-D4BD-A265-408DF61FF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BE74D8-C1B4-581A-E0F8-06D8AE519CCF}"/>
              </a:ext>
            </a:extLst>
          </p:cNvPr>
          <p:cNvSpPr>
            <a:spLocks noGrp="1"/>
          </p:cNvSpPr>
          <p:nvPr>
            <p:ph type="title"/>
          </p:nvPr>
        </p:nvSpPr>
        <p:spPr>
          <a:xfrm>
            <a:off x="287721" y="464455"/>
            <a:ext cx="10149051" cy="1403131"/>
          </a:xfrm>
        </p:spPr>
        <p:txBody>
          <a:bodyPr/>
          <a:lstStyle/>
          <a:p>
            <a:r>
              <a:rPr lang="en-US" sz="4400" b="1" dirty="0"/>
              <a:t>Opportunities for Further Analysis</a:t>
            </a:r>
            <a:br>
              <a:rPr lang="en-US" b="1" dirty="0"/>
            </a:br>
            <a:endParaRPr lang="en-US" b="1" dirty="0"/>
          </a:p>
        </p:txBody>
      </p:sp>
      <p:sp>
        <p:nvSpPr>
          <p:cNvPr id="3" name="Content Placeholder 2">
            <a:extLst>
              <a:ext uri="{FF2B5EF4-FFF2-40B4-BE49-F238E27FC236}">
                <a16:creationId xmlns:a16="http://schemas.microsoft.com/office/drawing/2014/main" id="{023A8D29-D617-00FC-51F6-9E59202EA0E4}"/>
              </a:ext>
            </a:extLst>
          </p:cNvPr>
          <p:cNvSpPr>
            <a:spLocks noGrp="1"/>
          </p:cNvSpPr>
          <p:nvPr>
            <p:ph sz="half" idx="11"/>
          </p:nvPr>
        </p:nvSpPr>
        <p:spPr>
          <a:xfrm>
            <a:off x="704655" y="2224783"/>
            <a:ext cx="10486083" cy="3467196"/>
          </a:xfrm>
        </p:spPr>
        <p:txBody>
          <a:bodyPr>
            <a:noAutofit/>
          </a:bodyPr>
          <a:lstStyle/>
          <a:p>
            <a:r>
              <a:rPr lang="en-US" sz="3200" b="1" dirty="0">
                <a:solidFill>
                  <a:schemeClr val="tx2"/>
                </a:solidFill>
              </a:rPr>
              <a:t>Climate factors</a:t>
            </a:r>
          </a:p>
          <a:p>
            <a:r>
              <a:rPr lang="en-US" sz="3200" b="1" dirty="0">
                <a:solidFill>
                  <a:schemeClr val="tx2"/>
                </a:solidFill>
              </a:rPr>
              <a:t>Deer tick distribution</a:t>
            </a:r>
          </a:p>
          <a:p>
            <a:r>
              <a:rPr lang="en-US" sz="3200" b="1" dirty="0">
                <a:solidFill>
                  <a:schemeClr val="tx2"/>
                </a:solidFill>
              </a:rPr>
              <a:t>Behaviors and migration of host animals</a:t>
            </a:r>
          </a:p>
          <a:p>
            <a:r>
              <a:rPr lang="en-US" sz="3200" b="1" dirty="0">
                <a:solidFill>
                  <a:schemeClr val="tx2"/>
                </a:solidFill>
              </a:rPr>
              <a:t>Reporting </a:t>
            </a:r>
          </a:p>
          <a:p>
            <a:r>
              <a:rPr lang="en-US" sz="3200" b="1" dirty="0">
                <a:solidFill>
                  <a:schemeClr val="tx2"/>
                </a:solidFill>
              </a:rPr>
              <a:t>Deforestation</a:t>
            </a:r>
          </a:p>
          <a:p>
            <a:r>
              <a:rPr lang="en-US" sz="3200" b="1" dirty="0">
                <a:solidFill>
                  <a:schemeClr val="tx2"/>
                </a:solidFill>
              </a:rPr>
              <a:t>Urban development</a:t>
            </a:r>
          </a:p>
          <a:p>
            <a:r>
              <a:rPr lang="en-US" sz="3200" b="1" dirty="0">
                <a:solidFill>
                  <a:schemeClr val="tx2"/>
                </a:solidFill>
              </a:rPr>
              <a:t>Human behavior</a:t>
            </a:r>
          </a:p>
        </p:txBody>
      </p:sp>
    </p:spTree>
    <p:extLst>
      <p:ext uri="{BB962C8B-B14F-4D97-AF65-F5344CB8AC3E}">
        <p14:creationId xmlns:p14="http://schemas.microsoft.com/office/powerpoint/2010/main" val="147963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CFB81A5B-36F2-636A-D867-B0E243125F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F8497F7-2737-CB3A-2D9F-98F7D0B01B7B}"/>
              </a:ext>
            </a:extLst>
          </p:cNvPr>
          <p:cNvSpPr>
            <a:spLocks noGrp="1"/>
          </p:cNvSpPr>
          <p:nvPr>
            <p:ph type="ctrTitle"/>
          </p:nvPr>
        </p:nvSpPr>
        <p:spPr>
          <a:xfrm>
            <a:off x="543786" y="740979"/>
            <a:ext cx="8825658" cy="1214374"/>
          </a:xfrm>
        </p:spPr>
        <p:txBody>
          <a:bodyPr vert="horz" lIns="91440" tIns="45720" rIns="91440" bIns="45720" rtlCol="0">
            <a:normAutofit/>
          </a:bodyPr>
          <a:lstStyle/>
          <a:p>
            <a:r>
              <a:rPr lang="en-US" b="1" dirty="0"/>
              <a:t>Check for ticks!</a:t>
            </a:r>
            <a:endParaRPr lang="en-US" sz="4000" dirty="0"/>
          </a:p>
        </p:txBody>
      </p:sp>
      <p:sp>
        <p:nvSpPr>
          <p:cNvPr id="39" name="Rectangle 38">
            <a:extLst>
              <a:ext uri="{FF2B5EF4-FFF2-40B4-BE49-F238E27FC236}">
                <a16:creationId xmlns:a16="http://schemas.microsoft.com/office/drawing/2014/main" id="{4A3A5F17-EE74-2E98-54EF-94508CCB3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2">
            <a:extLst>
              <a:ext uri="{FF2B5EF4-FFF2-40B4-BE49-F238E27FC236}">
                <a16:creationId xmlns:a16="http://schemas.microsoft.com/office/drawing/2014/main" id="{D9ED7B80-2608-D62E-3A6D-25F0FF577126}"/>
              </a:ext>
            </a:extLst>
          </p:cNvPr>
          <p:cNvSpPr txBox="1">
            <a:spLocks/>
          </p:cNvSpPr>
          <p:nvPr/>
        </p:nvSpPr>
        <p:spPr>
          <a:xfrm>
            <a:off x="637529" y="2522483"/>
            <a:ext cx="10486083" cy="206073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b="1" dirty="0">
                <a:solidFill>
                  <a:schemeClr val="tx2"/>
                </a:solidFill>
                <a:latin typeface="+mj-lt"/>
                <a:ea typeface="+mj-ea"/>
                <a:cs typeface="+mj-cs"/>
              </a:rPr>
              <a:t>Be aware of where ticks live</a:t>
            </a:r>
          </a:p>
          <a:p>
            <a:pPr marL="457200" indent="-457200">
              <a:buFont typeface="Arial" panose="020B0604020202020204" pitchFamily="34" charset="0"/>
              <a:buChar char="•"/>
            </a:pPr>
            <a:r>
              <a:rPr lang="en-US" sz="3200" b="1" dirty="0">
                <a:solidFill>
                  <a:schemeClr val="tx2"/>
                </a:solidFill>
                <a:latin typeface="+mj-lt"/>
                <a:ea typeface="+mj-ea"/>
                <a:cs typeface="+mj-cs"/>
              </a:rPr>
              <a:t>Wear long sleeves and long pants </a:t>
            </a:r>
          </a:p>
          <a:p>
            <a:pPr marL="457200" indent="-457200">
              <a:buFont typeface="Arial" panose="020B0604020202020204" pitchFamily="34" charset="0"/>
              <a:buChar char="•"/>
            </a:pPr>
            <a:r>
              <a:rPr lang="en-US" sz="3200" b="1" dirty="0">
                <a:solidFill>
                  <a:schemeClr val="tx2"/>
                </a:solidFill>
                <a:latin typeface="+mj-lt"/>
                <a:ea typeface="+mj-ea"/>
                <a:cs typeface="+mj-cs"/>
              </a:rPr>
              <a:t>Wear insect repellent</a:t>
            </a:r>
          </a:p>
          <a:p>
            <a:pPr marL="457200" indent="-457200">
              <a:buFont typeface="Arial" panose="020B0604020202020204" pitchFamily="34" charset="0"/>
              <a:buChar char="•"/>
            </a:pPr>
            <a:r>
              <a:rPr lang="en-US" sz="3200" b="1" dirty="0">
                <a:solidFill>
                  <a:schemeClr val="tx2"/>
                </a:solidFill>
                <a:latin typeface="+mj-lt"/>
                <a:ea typeface="+mj-ea"/>
                <a:cs typeface="+mj-cs"/>
              </a:rPr>
              <a:t>Check yourself after being outside</a:t>
            </a:r>
          </a:p>
        </p:txBody>
      </p:sp>
    </p:spTree>
    <p:extLst>
      <p:ext uri="{BB962C8B-B14F-4D97-AF65-F5344CB8AC3E}">
        <p14:creationId xmlns:p14="http://schemas.microsoft.com/office/powerpoint/2010/main" val="24322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715DC6F-052E-4EDE-A74B-047632EA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7" name="Picture 106">
            <a:extLst>
              <a:ext uri="{FF2B5EF4-FFF2-40B4-BE49-F238E27FC236}">
                <a16:creationId xmlns:a16="http://schemas.microsoft.com/office/drawing/2014/main" id="{515B249B-C1B9-4C06-93BC-5B0FE82FC8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9" name="Oval 108">
            <a:extLst>
              <a:ext uri="{FF2B5EF4-FFF2-40B4-BE49-F238E27FC236}">
                <a16:creationId xmlns:a16="http://schemas.microsoft.com/office/drawing/2014/main" id="{5F27C211-3B72-4D83-B617-D63B404AD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1" name="Picture 110">
            <a:extLst>
              <a:ext uri="{FF2B5EF4-FFF2-40B4-BE49-F238E27FC236}">
                <a16:creationId xmlns:a16="http://schemas.microsoft.com/office/drawing/2014/main" id="{063669BB-B593-41AA-88AF-DF4F5E26B3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13" name="Picture 112">
            <a:extLst>
              <a:ext uri="{FF2B5EF4-FFF2-40B4-BE49-F238E27FC236}">
                <a16:creationId xmlns:a16="http://schemas.microsoft.com/office/drawing/2014/main" id="{2A95CA20-A5B7-4232-9498-E1325736C5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15" name="Rectangle 114">
            <a:extLst>
              <a:ext uri="{FF2B5EF4-FFF2-40B4-BE49-F238E27FC236}">
                <a16:creationId xmlns:a16="http://schemas.microsoft.com/office/drawing/2014/main" id="{8B24F55B-6511-4781-950F-F000AB52E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646110" y="954125"/>
            <a:ext cx="9404723" cy="1069486"/>
          </a:xfrm>
        </p:spPr>
        <p:txBody>
          <a:bodyPr vert="horz" lIns="91440" tIns="45720" rIns="91440" bIns="45720" rtlCol="0" anchor="t">
            <a:normAutofit/>
          </a:bodyPr>
          <a:lstStyle/>
          <a:p>
            <a:r>
              <a:rPr lang="en-US" b="1" dirty="0"/>
              <a:t>Questions to Explore</a:t>
            </a:r>
          </a:p>
        </p:txBody>
      </p:sp>
      <p:graphicFrame>
        <p:nvGraphicFramePr>
          <p:cNvPr id="75" name="Content Placeholder 2">
            <a:extLst>
              <a:ext uri="{FF2B5EF4-FFF2-40B4-BE49-F238E27FC236}">
                <a16:creationId xmlns:a16="http://schemas.microsoft.com/office/drawing/2014/main" id="{1E3C8CDD-E2AE-E203-483C-378B35C78B69}"/>
              </a:ext>
            </a:extLst>
          </p:cNvPr>
          <p:cNvGraphicFramePr>
            <a:graphicFrameLocks noGrp="1"/>
          </p:cNvGraphicFramePr>
          <p:nvPr>
            <p:ph sz="half" idx="1"/>
            <p:extLst>
              <p:ext uri="{D42A27DB-BD31-4B8C-83A1-F6EECF244321}">
                <p14:modId xmlns:p14="http://schemas.microsoft.com/office/powerpoint/2010/main" val="2934703163"/>
              </p:ext>
            </p:extLst>
          </p:nvPr>
        </p:nvGraphicFramePr>
        <p:xfrm>
          <a:off x="646110" y="2140084"/>
          <a:ext cx="9791701" cy="42651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8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p:txBody>
          <a:bodyPr/>
          <a:lstStyle/>
          <a:p>
            <a:r>
              <a:rPr lang="en-US" b="1" dirty="0"/>
              <a:t>Data Sources</a:t>
            </a:r>
          </a:p>
        </p:txBody>
      </p:sp>
      <p:sp>
        <p:nvSpPr>
          <p:cNvPr id="14" name="Text Placeholder 5">
            <a:extLst>
              <a:ext uri="{FF2B5EF4-FFF2-40B4-BE49-F238E27FC236}">
                <a16:creationId xmlns:a16="http://schemas.microsoft.com/office/drawing/2014/main" id="{BFB18B20-22EA-4AFA-7A69-BD00A8A53E29}"/>
              </a:ext>
            </a:extLst>
          </p:cNvPr>
          <p:cNvSpPr txBox="1">
            <a:spLocks/>
          </p:cNvSpPr>
          <p:nvPr/>
        </p:nvSpPr>
        <p:spPr>
          <a:xfrm>
            <a:off x="752430" y="2270234"/>
            <a:ext cx="3173184"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2400" b="1" dirty="0">
                <a:solidFill>
                  <a:schemeClr val="tx2"/>
                </a:solidFill>
              </a:rPr>
              <a:t>Centers for Disease Control and Prevention (CDC) </a:t>
            </a:r>
          </a:p>
        </p:txBody>
      </p:sp>
      <p:sp>
        <p:nvSpPr>
          <p:cNvPr id="28" name="Text Placeholder 5">
            <a:extLst>
              <a:ext uri="{FF2B5EF4-FFF2-40B4-BE49-F238E27FC236}">
                <a16:creationId xmlns:a16="http://schemas.microsoft.com/office/drawing/2014/main" id="{0B5AC3D6-A042-E982-6D83-5402F4E2E528}"/>
              </a:ext>
            </a:extLst>
          </p:cNvPr>
          <p:cNvSpPr txBox="1">
            <a:spLocks/>
          </p:cNvSpPr>
          <p:nvPr/>
        </p:nvSpPr>
        <p:spPr>
          <a:xfrm>
            <a:off x="4463742" y="2284307"/>
            <a:ext cx="3406513"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National Centers for Environmental Information</a:t>
            </a:r>
          </a:p>
        </p:txBody>
      </p:sp>
      <p:sp>
        <p:nvSpPr>
          <p:cNvPr id="29" name="Text Placeholder 5">
            <a:extLst>
              <a:ext uri="{FF2B5EF4-FFF2-40B4-BE49-F238E27FC236}">
                <a16:creationId xmlns:a16="http://schemas.microsoft.com/office/drawing/2014/main" id="{452D1C94-F578-18FB-7386-BB46CCA45756}"/>
              </a:ext>
            </a:extLst>
          </p:cNvPr>
          <p:cNvSpPr txBox="1">
            <a:spLocks/>
          </p:cNvSpPr>
          <p:nvPr/>
        </p:nvSpPr>
        <p:spPr>
          <a:xfrm>
            <a:off x="8175056" y="2284307"/>
            <a:ext cx="3173184" cy="1382266"/>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United States Census Bureau</a:t>
            </a:r>
          </a:p>
        </p:txBody>
      </p:sp>
      <p:sp>
        <p:nvSpPr>
          <p:cNvPr id="33" name="Text Placeholder 5">
            <a:extLst>
              <a:ext uri="{FF2B5EF4-FFF2-40B4-BE49-F238E27FC236}">
                <a16:creationId xmlns:a16="http://schemas.microsoft.com/office/drawing/2014/main" id="{0FE48BC3-7503-91E7-AAAD-C1EFC7AE34A0}"/>
              </a:ext>
            </a:extLst>
          </p:cNvPr>
          <p:cNvSpPr txBox="1">
            <a:spLocks/>
          </p:cNvSpPr>
          <p:nvPr/>
        </p:nvSpPr>
        <p:spPr>
          <a:xfrm>
            <a:off x="8219420" y="4064992"/>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population by year </a:t>
            </a:r>
          </a:p>
          <a:p>
            <a:pPr marL="342900" indent="-342900" algn="l">
              <a:buFont typeface="Wingdings 3" charset="2"/>
              <a:buChar char=""/>
            </a:pPr>
            <a:r>
              <a:rPr lang="en-US" dirty="0"/>
              <a:t>State populations by year</a:t>
            </a:r>
          </a:p>
          <a:p>
            <a:pPr marL="342900" indent="-342900" algn="l">
              <a:buFont typeface="Wingdings 3" charset="2"/>
              <a:buChar char=""/>
            </a:pPr>
            <a:r>
              <a:rPr lang="en-US" dirty="0"/>
              <a:t>Tennessee County populations by year</a:t>
            </a:r>
          </a:p>
          <a:p>
            <a:endParaRPr lang="en-US" dirty="0"/>
          </a:p>
        </p:txBody>
      </p:sp>
      <p:sp>
        <p:nvSpPr>
          <p:cNvPr id="36" name="Text Placeholder 5">
            <a:extLst>
              <a:ext uri="{FF2B5EF4-FFF2-40B4-BE49-F238E27FC236}">
                <a16:creationId xmlns:a16="http://schemas.microsoft.com/office/drawing/2014/main" id="{3C6D25C8-4108-4CFE-B52E-469100D5F786}"/>
              </a:ext>
            </a:extLst>
          </p:cNvPr>
          <p:cNvSpPr txBox="1">
            <a:spLocks/>
          </p:cNvSpPr>
          <p:nvPr/>
        </p:nvSpPr>
        <p:spPr>
          <a:xfrm>
            <a:off x="635765" y="4064994"/>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solidFill>
                  <a:schemeClr val="tx2"/>
                </a:solidFill>
              </a:rPr>
              <a:t>Case counts by month and year</a:t>
            </a:r>
          </a:p>
          <a:p>
            <a:r>
              <a:rPr lang="en-US" b="1" dirty="0">
                <a:solidFill>
                  <a:schemeClr val="tx2"/>
                </a:solidFill>
              </a:rPr>
              <a:t>Case counts by state</a:t>
            </a:r>
          </a:p>
          <a:p>
            <a:r>
              <a:rPr lang="en-US" b="1" dirty="0">
                <a:solidFill>
                  <a:schemeClr val="tx2"/>
                </a:solidFill>
              </a:rPr>
              <a:t>Case counts by county</a:t>
            </a:r>
          </a:p>
          <a:p>
            <a:pPr marL="0" indent="0" algn="ctr">
              <a:buNone/>
            </a:pPr>
            <a:endParaRPr lang="en-US" b="1" dirty="0">
              <a:solidFill>
                <a:schemeClr val="tx2"/>
              </a:solidFill>
            </a:endParaRPr>
          </a:p>
        </p:txBody>
      </p:sp>
      <p:sp>
        <p:nvSpPr>
          <p:cNvPr id="37" name="Text Placeholder 5">
            <a:extLst>
              <a:ext uri="{FF2B5EF4-FFF2-40B4-BE49-F238E27FC236}">
                <a16:creationId xmlns:a16="http://schemas.microsoft.com/office/drawing/2014/main" id="{89E56CD3-27B9-61B9-C905-7C2CB10EEE31}"/>
              </a:ext>
            </a:extLst>
          </p:cNvPr>
          <p:cNvSpPr txBox="1">
            <a:spLocks/>
          </p:cNvSpPr>
          <p:nvPr/>
        </p:nvSpPr>
        <p:spPr>
          <a:xfrm>
            <a:off x="4463742" y="4064993"/>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average monthly temperatures</a:t>
            </a:r>
          </a:p>
          <a:p>
            <a:pPr marL="342900" indent="-342900" algn="l">
              <a:buFont typeface="Wingdings 3" charset="2"/>
              <a:buChar char=""/>
            </a:pPr>
            <a:r>
              <a:rPr lang="en-US" dirty="0"/>
              <a:t>Regional average temperatures</a:t>
            </a:r>
          </a:p>
          <a:p>
            <a:pPr marL="342900" indent="-342900" algn="l">
              <a:buFont typeface="Wingdings 3" charset="2"/>
              <a:buChar char=""/>
            </a:pPr>
            <a:r>
              <a:rPr lang="en-US" dirty="0"/>
              <a:t>State average temperatures</a:t>
            </a:r>
          </a:p>
          <a:p>
            <a:endParaRPr lang="en-US" dirty="0"/>
          </a:p>
        </p:txBody>
      </p:sp>
    </p:spTree>
    <p:extLst>
      <p:ext uri="{BB962C8B-B14F-4D97-AF65-F5344CB8AC3E}">
        <p14:creationId xmlns:p14="http://schemas.microsoft.com/office/powerpoint/2010/main" val="169679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8B6B-2CE5-FCC2-638D-D63281CCFF8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E2A415-99C8-C3D5-5FBE-527A32068DCF}"/>
              </a:ext>
            </a:extLst>
          </p:cNvPr>
          <p:cNvSpPr>
            <a:spLocks noGrp="1"/>
          </p:cNvSpPr>
          <p:nvPr>
            <p:ph type="title"/>
          </p:nvPr>
        </p:nvSpPr>
        <p:spPr/>
        <p:txBody>
          <a:bodyPr/>
          <a:lstStyle/>
          <a:p>
            <a:r>
              <a:rPr lang="en-US" b="1" dirty="0"/>
              <a:t>Lyme Disease</a:t>
            </a:r>
          </a:p>
        </p:txBody>
      </p:sp>
      <p:sp>
        <p:nvSpPr>
          <p:cNvPr id="26" name="Text Placeholder 1">
            <a:extLst>
              <a:ext uri="{FF2B5EF4-FFF2-40B4-BE49-F238E27FC236}">
                <a16:creationId xmlns:a16="http://schemas.microsoft.com/office/drawing/2014/main" id="{867A491B-E3EF-C557-4D48-BF4C46F882A6}"/>
              </a:ext>
            </a:extLst>
          </p:cNvPr>
          <p:cNvSpPr txBox="1">
            <a:spLocks/>
          </p:cNvSpPr>
          <p:nvPr/>
        </p:nvSpPr>
        <p:spPr>
          <a:xfrm>
            <a:off x="1028700" y="2469346"/>
            <a:ext cx="9868844" cy="338958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pPr>
            <a:r>
              <a:rPr lang="en-US" sz="2800" b="1" dirty="0">
                <a:cs typeface="Calibri"/>
              </a:rPr>
              <a:t>Bacterial infection spread through the bite of blacklegged (Ixodes) ticks</a:t>
            </a:r>
          </a:p>
          <a:p>
            <a:pPr>
              <a:lnSpc>
                <a:spcPct val="110000"/>
              </a:lnSpc>
            </a:pPr>
            <a:r>
              <a:rPr lang="en-US" sz="2800" b="1" dirty="0">
                <a:cs typeface="Calibri"/>
              </a:rPr>
              <a:t>Typical symptoms include fever, headache, fatigue, and a characteristic skin rash </a:t>
            </a:r>
          </a:p>
          <a:p>
            <a:pPr>
              <a:lnSpc>
                <a:spcPct val="110000"/>
              </a:lnSpc>
            </a:pPr>
            <a:r>
              <a:rPr lang="en-US" sz="2800" b="1" dirty="0">
                <a:cs typeface="Calibri"/>
              </a:rPr>
              <a:t>Treated with antibiotics</a:t>
            </a:r>
          </a:p>
          <a:p>
            <a:pPr>
              <a:lnSpc>
                <a:spcPct val="110000"/>
              </a:lnSpc>
            </a:pPr>
            <a:r>
              <a:rPr lang="en-US" sz="2800" b="1" dirty="0">
                <a:cs typeface="Calibri"/>
              </a:rPr>
              <a:t>Untreated can lead to more severe symptoms</a:t>
            </a:r>
          </a:p>
        </p:txBody>
      </p:sp>
    </p:spTree>
    <p:extLst>
      <p:ext uri="{BB962C8B-B14F-4D97-AF65-F5344CB8AC3E}">
        <p14:creationId xmlns:p14="http://schemas.microsoft.com/office/powerpoint/2010/main" val="94455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01261" y="802516"/>
            <a:ext cx="7810500" cy="645284"/>
          </a:xfrm>
        </p:spPr>
        <p:txBody>
          <a:bodyPr/>
          <a:lstStyle/>
          <a:p>
            <a:r>
              <a:rPr lang="en-US" b="1" dirty="0"/>
              <a:t>Blacklegged Ticks</a:t>
            </a:r>
          </a:p>
        </p:txBody>
      </p:sp>
      <p:sp>
        <p:nvSpPr>
          <p:cNvPr id="11" name="Text Placeholder 1">
            <a:extLst>
              <a:ext uri="{FF2B5EF4-FFF2-40B4-BE49-F238E27FC236}">
                <a16:creationId xmlns:a16="http://schemas.microsoft.com/office/drawing/2014/main" id="{2784D6F7-C543-31B7-9E3D-AAD36D5081EC}"/>
              </a:ext>
            </a:extLst>
          </p:cNvPr>
          <p:cNvSpPr txBox="1">
            <a:spLocks/>
          </p:cNvSpPr>
          <p:nvPr/>
        </p:nvSpPr>
        <p:spPr>
          <a:xfrm>
            <a:off x="508438" y="2914201"/>
            <a:ext cx="4063562" cy="189741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bg1"/>
                </a:solidFill>
                <a:cs typeface="Calibri"/>
              </a:rPr>
              <a:t>Found most commonly in forested areas </a:t>
            </a:r>
          </a:p>
          <a:p>
            <a:pPr>
              <a:lnSpc>
                <a:spcPct val="110000"/>
              </a:lnSpc>
              <a:buClr>
                <a:schemeClr val="tx2"/>
              </a:buClr>
            </a:pPr>
            <a:r>
              <a:rPr lang="en-US" b="1" dirty="0">
                <a:solidFill>
                  <a:schemeClr val="bg1"/>
                </a:solidFill>
                <a:cs typeface="Calibri"/>
              </a:rPr>
              <a:t>2 to 3 year lifespan</a:t>
            </a:r>
          </a:p>
          <a:p>
            <a:pPr>
              <a:lnSpc>
                <a:spcPct val="110000"/>
              </a:lnSpc>
              <a:buClr>
                <a:schemeClr val="tx2"/>
              </a:buClr>
            </a:pPr>
            <a:r>
              <a:rPr lang="en-US" b="1" dirty="0">
                <a:solidFill>
                  <a:schemeClr val="bg1"/>
                </a:solidFill>
                <a:cs typeface="Calibri"/>
              </a:rPr>
              <a:t>4 life stages</a:t>
            </a:r>
          </a:p>
          <a:p>
            <a:pPr>
              <a:lnSpc>
                <a:spcPct val="110000"/>
              </a:lnSpc>
              <a:buClr>
                <a:schemeClr val="tx2"/>
              </a:buClr>
            </a:pPr>
            <a:endParaRPr lang="en-US" dirty="0"/>
          </a:p>
        </p:txBody>
      </p:sp>
      <p:sp>
        <p:nvSpPr>
          <p:cNvPr id="13" name="Text Placeholder 1">
            <a:extLst>
              <a:ext uri="{FF2B5EF4-FFF2-40B4-BE49-F238E27FC236}">
                <a16:creationId xmlns:a16="http://schemas.microsoft.com/office/drawing/2014/main" id="{C91C06DE-97A2-CD9F-EDB8-29E4A9C0FFBC}"/>
              </a:ext>
            </a:extLst>
          </p:cNvPr>
          <p:cNvSpPr txBox="1">
            <a:spLocks/>
          </p:cNvSpPr>
          <p:nvPr/>
        </p:nvSpPr>
        <p:spPr>
          <a:xfrm>
            <a:off x="7141779" y="3567745"/>
            <a:ext cx="4541783" cy="248773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endParaRPr lang="en-US" dirty="0"/>
          </a:p>
        </p:txBody>
      </p:sp>
      <p:pic>
        <p:nvPicPr>
          <p:cNvPr id="2054" name="Picture 6" descr="All life stages of Ixodes scapularis—larva, nymph, adult male, and adult female. Dime in corner for scale.">
            <a:extLst>
              <a:ext uri="{FF2B5EF4-FFF2-40B4-BE49-F238E27FC236}">
                <a16:creationId xmlns:a16="http://schemas.microsoft.com/office/drawing/2014/main" id="{19E9C623-7318-0D67-8E6A-9D2992266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125" y="2443654"/>
            <a:ext cx="7334437" cy="361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43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BB335-2462-3D47-A2A8-85BA2D85C19B}"/>
              </a:ext>
            </a:extLst>
          </p:cNvPr>
          <p:cNvSpPr>
            <a:spLocks noGrp="1"/>
          </p:cNvSpPr>
          <p:nvPr>
            <p:ph type="title"/>
          </p:nvPr>
        </p:nvSpPr>
        <p:spPr/>
        <p:txBody>
          <a:bodyPr/>
          <a:lstStyle/>
          <a:p>
            <a:r>
              <a:rPr lang="en-US" b="1" dirty="0"/>
              <a:t>Tick Life Cycle</a:t>
            </a:r>
          </a:p>
        </p:txBody>
      </p:sp>
      <p:pic>
        <p:nvPicPr>
          <p:cNvPr id="18" name="Picture 17">
            <a:extLst>
              <a:ext uri="{FF2B5EF4-FFF2-40B4-BE49-F238E27FC236}">
                <a16:creationId xmlns:a16="http://schemas.microsoft.com/office/drawing/2014/main" id="{1DE7C629-D11A-7740-A175-1CC723B44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0646" y="882869"/>
            <a:ext cx="5837107" cy="5539170"/>
          </a:xfrm>
          <a:prstGeom prst="rect">
            <a:avLst/>
          </a:prstGeom>
        </p:spPr>
      </p:pic>
      <p:sp>
        <p:nvSpPr>
          <p:cNvPr id="22" name="Text Placeholder 1">
            <a:extLst>
              <a:ext uri="{FF2B5EF4-FFF2-40B4-BE49-F238E27FC236}">
                <a16:creationId xmlns:a16="http://schemas.microsoft.com/office/drawing/2014/main" id="{75D4B498-3DD5-0DE7-73E7-0CD80726AFBB}"/>
              </a:ext>
            </a:extLst>
          </p:cNvPr>
          <p:cNvSpPr txBox="1">
            <a:spLocks noGrp="1"/>
          </p:cNvSpPr>
          <p:nvPr>
            <p:ph sz="half" idx="2"/>
          </p:nvPr>
        </p:nvSpPr>
        <p:spPr>
          <a:xfrm>
            <a:off x="1036637" y="3052762"/>
            <a:ext cx="3961031" cy="2806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tx2"/>
                </a:solidFill>
                <a:cs typeface="Calibri"/>
              </a:rPr>
              <a:t>Require a blood meal</a:t>
            </a:r>
          </a:p>
          <a:p>
            <a:pPr>
              <a:lnSpc>
                <a:spcPct val="110000"/>
              </a:lnSpc>
              <a:buClr>
                <a:schemeClr val="tx2"/>
              </a:buClr>
            </a:pPr>
            <a:r>
              <a:rPr lang="en-US" b="1" dirty="0">
                <a:solidFill>
                  <a:schemeClr val="tx2"/>
                </a:solidFill>
                <a:cs typeface="Calibri"/>
              </a:rPr>
              <a:t>Smaller animals infect the ticks</a:t>
            </a:r>
          </a:p>
          <a:p>
            <a:pPr>
              <a:lnSpc>
                <a:spcPct val="110000"/>
              </a:lnSpc>
              <a:buClr>
                <a:schemeClr val="tx2"/>
              </a:buClr>
            </a:pPr>
            <a:r>
              <a:rPr lang="en-US" b="1" dirty="0">
                <a:solidFill>
                  <a:schemeClr val="tx2"/>
                </a:solidFill>
                <a:cs typeface="Calibri"/>
              </a:rPr>
              <a:t>Attach for at least 24 hours</a:t>
            </a:r>
          </a:p>
          <a:p>
            <a:pPr>
              <a:lnSpc>
                <a:spcPct val="110000"/>
              </a:lnSpc>
              <a:buClr>
                <a:schemeClr val="tx2"/>
              </a:buClr>
            </a:pPr>
            <a:endParaRPr lang="en-US" dirty="0"/>
          </a:p>
        </p:txBody>
      </p:sp>
    </p:spTree>
    <p:extLst>
      <p:ext uri="{BB962C8B-B14F-4D97-AF65-F5344CB8AC3E}">
        <p14:creationId xmlns:p14="http://schemas.microsoft.com/office/powerpoint/2010/main" val="362276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0CB3-2B8D-E3B1-2C84-9B21562E0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95071-8A91-5E5B-97D7-8CF9C5E8CB67}"/>
              </a:ext>
            </a:extLst>
          </p:cNvPr>
          <p:cNvSpPr>
            <a:spLocks noGrp="1"/>
          </p:cNvSpPr>
          <p:nvPr>
            <p:ph type="title"/>
          </p:nvPr>
        </p:nvSpPr>
        <p:spPr>
          <a:xfrm>
            <a:off x="3714749" y="156802"/>
            <a:ext cx="7810500" cy="645284"/>
          </a:xfrm>
        </p:spPr>
        <p:txBody>
          <a:bodyPr/>
          <a:lstStyle/>
          <a:p>
            <a:r>
              <a:rPr lang="en-US" b="1" dirty="0"/>
              <a:t>US Case Counts</a:t>
            </a:r>
          </a:p>
        </p:txBody>
      </p:sp>
      <p:pic>
        <p:nvPicPr>
          <p:cNvPr id="5" name="Picture 4">
            <a:extLst>
              <a:ext uri="{FF2B5EF4-FFF2-40B4-BE49-F238E27FC236}">
                <a16:creationId xmlns:a16="http://schemas.microsoft.com/office/drawing/2014/main" id="{24F93768-F4AD-F8B8-42A6-B56C1F6C3B2A}"/>
              </a:ext>
            </a:extLst>
          </p:cNvPr>
          <p:cNvPicPr>
            <a:picLocks noChangeAspect="1"/>
          </p:cNvPicPr>
          <p:nvPr/>
        </p:nvPicPr>
        <p:blipFill>
          <a:blip r:embed="rId3"/>
          <a:stretch>
            <a:fillRect/>
          </a:stretch>
        </p:blipFill>
        <p:spPr>
          <a:xfrm>
            <a:off x="1461345" y="1155055"/>
            <a:ext cx="9269310" cy="5223501"/>
          </a:xfrm>
          <a:prstGeom prst="rect">
            <a:avLst/>
          </a:prstGeom>
        </p:spPr>
      </p:pic>
    </p:spTree>
    <p:extLst>
      <p:ext uri="{BB962C8B-B14F-4D97-AF65-F5344CB8AC3E}">
        <p14:creationId xmlns:p14="http://schemas.microsoft.com/office/powerpoint/2010/main" val="155499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C09FF-BBC9-49E1-0D33-D00DCD3CE2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52284-FAB2-F96C-B0B5-8C2B6311873D}"/>
              </a:ext>
            </a:extLst>
          </p:cNvPr>
          <p:cNvSpPr>
            <a:spLocks noGrp="1"/>
          </p:cNvSpPr>
          <p:nvPr>
            <p:ph type="title"/>
          </p:nvPr>
        </p:nvSpPr>
        <p:spPr>
          <a:xfrm>
            <a:off x="389506" y="181857"/>
            <a:ext cx="7810500" cy="645284"/>
          </a:xfrm>
        </p:spPr>
        <p:txBody>
          <a:bodyPr/>
          <a:lstStyle/>
          <a:p>
            <a:r>
              <a:rPr lang="en-US" b="1" dirty="0"/>
              <a:t>2008</a:t>
            </a:r>
          </a:p>
        </p:txBody>
      </p:sp>
      <p:pic>
        <p:nvPicPr>
          <p:cNvPr id="9" name="Content Placeholder 8">
            <a:extLst>
              <a:ext uri="{FF2B5EF4-FFF2-40B4-BE49-F238E27FC236}">
                <a16:creationId xmlns:a16="http://schemas.microsoft.com/office/drawing/2014/main" id="{240FCCCE-8D77-D3B0-7D79-A84CE69BD419}"/>
              </a:ext>
            </a:extLst>
          </p:cNvPr>
          <p:cNvPicPr>
            <a:picLocks noGrp="1" noChangeAspect="1"/>
          </p:cNvPicPr>
          <p:nvPr>
            <p:ph sz="half" idx="2"/>
          </p:nvPr>
        </p:nvPicPr>
        <p:blipFill>
          <a:blip r:embed="rId3"/>
          <a:stretch>
            <a:fillRect/>
          </a:stretch>
        </p:blipFill>
        <p:spPr>
          <a:xfrm>
            <a:off x="1275064" y="1089751"/>
            <a:ext cx="9641872" cy="5295834"/>
          </a:xfrm>
          <a:prstGeom prst="rect">
            <a:avLst/>
          </a:prstGeom>
        </p:spPr>
      </p:pic>
    </p:spTree>
    <p:extLst>
      <p:ext uri="{BB962C8B-B14F-4D97-AF65-F5344CB8AC3E}">
        <p14:creationId xmlns:p14="http://schemas.microsoft.com/office/powerpoint/2010/main" val="32622985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6909</TotalTime>
  <Words>2659</Words>
  <Application>Microsoft Office PowerPoint</Application>
  <PresentationFormat>Widescreen</PresentationFormat>
  <Paragraphs>176</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Wingdings</vt:lpstr>
      <vt:lpstr>Wingdings 3</vt:lpstr>
      <vt:lpstr>Ion</vt:lpstr>
      <vt:lpstr>Lyme Disease: Case Trends, Climate, and Risk Across the U.S.</vt:lpstr>
      <vt:lpstr>Motivation</vt:lpstr>
      <vt:lpstr>Questions to Explore</vt:lpstr>
      <vt:lpstr>Data Sources</vt:lpstr>
      <vt:lpstr>Lyme Disease</vt:lpstr>
      <vt:lpstr>Blacklegged Ticks</vt:lpstr>
      <vt:lpstr>Tick Life Cycle</vt:lpstr>
      <vt:lpstr>US Case Counts</vt:lpstr>
      <vt:lpstr>2008</vt:lpstr>
      <vt:lpstr> States with the Highest Counts in 2008</vt:lpstr>
      <vt:lpstr>PowerPoint Presentation</vt:lpstr>
      <vt:lpstr>PowerPoint Presentation</vt:lpstr>
      <vt:lpstr>PowerPoint Presentation</vt:lpstr>
      <vt:lpstr>PowerPoint Presentation</vt:lpstr>
      <vt:lpstr> US Cases vs Average Temperature</vt:lpstr>
      <vt:lpstr>PowerPoint Presentation</vt:lpstr>
      <vt:lpstr> Northeast Average Winter Temperature</vt:lpstr>
      <vt:lpstr>PowerPoint Presentation</vt:lpstr>
      <vt:lpstr> Ohio Average Winter Temperature</vt:lpstr>
      <vt:lpstr>PowerPoint Presentation</vt:lpstr>
      <vt:lpstr> West Virginia Average Winter Temperature</vt:lpstr>
      <vt:lpstr>PowerPoint Presentation</vt:lpstr>
      <vt:lpstr> Incidence Rates 2023</vt:lpstr>
      <vt:lpstr>PowerPoint Presentation</vt:lpstr>
      <vt:lpstr> Tennessee Cases 2023</vt:lpstr>
      <vt:lpstr>PowerPoint Presentation</vt:lpstr>
      <vt:lpstr> Davidson County Case Counts</vt:lpstr>
      <vt:lpstr>Opportunities for Further Analysis </vt:lpstr>
      <vt:lpstr>Check for ticks!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Zapata</dc:creator>
  <cp:lastModifiedBy>Daniel Zapata</cp:lastModifiedBy>
  <cp:revision>42</cp:revision>
  <dcterms:created xsi:type="dcterms:W3CDTF">2025-08-19T15:11:09Z</dcterms:created>
  <dcterms:modified xsi:type="dcterms:W3CDTF">2025-08-25T21:13:44Z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